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comments/comment4.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comments/comment6.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media/image9.jpg" ContentType="image/png"/>
  <Override PartName="/ppt/comments/comment8.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9.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38" r:id="rId2"/>
    <p:sldId id="395" r:id="rId3"/>
    <p:sldId id="1722" r:id="rId4"/>
    <p:sldId id="443" r:id="rId5"/>
    <p:sldId id="444" r:id="rId6"/>
    <p:sldId id="429" r:id="rId7"/>
    <p:sldId id="411" r:id="rId8"/>
    <p:sldId id="445" r:id="rId9"/>
    <p:sldId id="446" r:id="rId10"/>
    <p:sldId id="447" r:id="rId11"/>
    <p:sldId id="440" r:id="rId12"/>
    <p:sldId id="448" r:id="rId13"/>
    <p:sldId id="449" r:id="rId14"/>
    <p:sldId id="450" r:id="rId15"/>
    <p:sldId id="430" r:id="rId16"/>
    <p:sldId id="451" r:id="rId17"/>
    <p:sldId id="452" r:id="rId18"/>
    <p:sldId id="1720" r:id="rId19"/>
    <p:sldId id="1721" r:id="rId20"/>
    <p:sldId id="453" r:id="rId21"/>
    <p:sldId id="454" r:id="rId22"/>
    <p:sldId id="455" r:id="rId23"/>
    <p:sldId id="426" r:id="rId24"/>
    <p:sldId id="456" r:id="rId25"/>
    <p:sldId id="457" r:id="rId26"/>
    <p:sldId id="1719" r:id="rId27"/>
    <p:sldId id="439"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梅 智敏" initials="梅" lastIdx="22" clrIdx="0">
    <p:extLst>
      <p:ext uri="{19B8F6BF-5375-455C-9EA6-DF929625EA0E}">
        <p15:presenceInfo xmlns:p15="http://schemas.microsoft.com/office/powerpoint/2012/main" userId="9a67ec18abecde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F9F2"/>
    <a:srgbClr val="3066AE"/>
    <a:srgbClr val="2E62A8"/>
    <a:srgbClr val="093B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55" autoAdjust="0"/>
    <p:restoredTop sz="92518" autoAdjust="0"/>
  </p:normalViewPr>
  <p:slideViewPr>
    <p:cSldViewPr snapToGrid="0">
      <p:cViewPr varScale="1">
        <p:scale>
          <a:sx n="86" d="100"/>
          <a:sy n="86" d="100"/>
        </p:scale>
        <p:origin x="710" y="77"/>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4-20T11:06:19.072" idx="2">
    <p:pos x="1603" y="2235"/>
    <p:text>增加了简化和维护代码的自由度。模块还可以公开接口的不同版本，从而增加了零碎升级复杂系统的自由，而不会造成功能的临时损失。</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4-20T12:14:28.436" idx="3">
    <p:pos x="4536" y="2842"/>
    <p:text>后来也被称为Controller</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4-20T12:23:35.085" idx="4">
    <p:pos x="1881" y="956"/>
    <p:text>作为图形用户界面早期开发的开创性见解之一，MVC成为根据职责描述和实施软件结构的首批方法之一。</p:text>
    <p:extLst>
      <p:ext uri="{C676402C-5697-4E1C-873F-D02D1690AC5C}">
        <p15:threadingInfo xmlns:p15="http://schemas.microsoft.com/office/powerpoint/2012/main" timeZoneBias="-480"/>
      </p:ext>
    </p:extLst>
  </p:cm>
  <p:cm authorId="1" dt="2021-04-20T12:33:05.410" idx="5">
    <p:pos x="5860" y="1074"/>
    <p:text>在早期的桌面软件时代，View和Controller往往是一一对应的关系，所以常常把他们合并成为UI</p:text>
    <p:extLst>
      <p:ext uri="{C676402C-5697-4E1C-873F-D02D1690AC5C}">
        <p15:threadingInfo xmlns:p15="http://schemas.microsoft.com/office/powerpoint/2012/main" timeZoneBias="-480"/>
      </p:ext>
    </p:extLst>
  </p:cm>
  <p:cm authorId="1" dt="2021-04-20T12:43:16.343" idx="6">
    <p:pos x="3133" y="2714"/>
    <p:text>经典MVC的存在时间是屏幕上存在的每个控件都与自己的控制器配对以管理在它们上发生的用户交互。因此，如果存在10个小工具，则必须存在10个控制器。在这种情况下，每个小工具都被视为一个视图。直到Windows GUI系统的出现改变了这种状况，控件获得了响应用户发起的动作的能力。在Windows世界中，视图是所有控件/小工具都存在的表面，因此仅需要一个控制器。View可以接收事件，并可以获取控制器的帮助以更新内容。</p:text>
    <p:extLst>
      <p:ext uri="{C676402C-5697-4E1C-873F-D02D1690AC5C}">
        <p15:threadingInfo xmlns:p15="http://schemas.microsoft.com/office/powerpoint/2012/main" timeZoneBias="-480"/>
      </p:ext>
    </p:extLst>
  </p:cm>
  <p:cm authorId="1" dt="2021-04-20T12:44:40.007" idx="7">
    <p:pos x="5059" y="2490"/>
    <p:text>和某个model相关的各个View通过“观察者同步”手段来同步显示出model的最新状态。</p:text>
    <p:extLst>
      <p:ext uri="{C676402C-5697-4E1C-873F-D02D1690AC5C}">
        <p15:threadingInfo xmlns:p15="http://schemas.microsoft.com/office/powerpoint/2012/main" timeZoneBias="-480"/>
      </p:ext>
    </p:extLst>
  </p:cm>
  <p:cm authorId="1" dt="2021-04-20T12:46:26.796" idx="8">
    <p:pos x="5059" y="2626"/>
    <p:text>其实就是让与某个model相关联的各个View都成为该model的观察者。</p:text>
    <p:extLst>
      <p:ext uri="{C676402C-5697-4E1C-873F-D02D1690AC5C}">
        <p15:threadingInfo xmlns:p15="http://schemas.microsoft.com/office/powerpoint/2012/main" timeZoneBias="-480">
          <p15:parentCm authorId="1" idx="7"/>
        </p15:threadingInfo>
      </p:ext>
    </p:extLst>
  </p:cm>
  <p:cm authorId="1" dt="2021-04-20T12:46:34.259" idx="9">
    <p:pos x="6206" y="2514"/>
    <p:text>Controller截获用户通过鼠标或键盘发出的请求，然后改变Model的状态，</p:text>
    <p:extLst>
      <p:ext uri="{C676402C-5697-4E1C-873F-D02D1690AC5C}">
        <p15:threadingInfo xmlns:p15="http://schemas.microsoft.com/office/powerpoint/2012/main" timeZoneBias="-480"/>
      </p:ext>
    </p:extLst>
  </p:cm>
  <p:cm authorId="1" dt="2021-04-20T12:54:32.445" idx="10">
    <p:pos x="2030" y="3254"/>
    <p:text>Classic MVC并不完美，不适用于复杂的逻辑。举个例子：用户通过鼠标拖动滚动条来调整音量大小，如果音量大于某个数值，背景色变红以示提醒。当使用Classic MVC的时候，如何处理背景色变红的逻辑呢？</p:text>
    <p:extLst>
      <p:ext uri="{C676402C-5697-4E1C-873F-D02D1690AC5C}">
        <p15:threadingInfo xmlns:p15="http://schemas.microsoft.com/office/powerpoint/2012/main" timeZoneBias="-480"/>
      </p:ext>
    </p:extLst>
  </p:cm>
  <p:cm authorId="1" dt="2021-04-20T12:55:14.713" idx="11">
    <p:pos x="2030" y="3390"/>
    <p:text>有两个选择：
Model触发一个特殊事件，View收到后完成相关逻辑的处理。但我们前面说过，从依赖关系上看，Model应该完全无视View的存在。
在View中判断音量临界值，达到后完成相关逻辑的处理。但我们前面说过，View是不容易测试的，应该尽可能减少逻辑处理。</p:text>
    <p:extLst>
      <p:ext uri="{C676402C-5697-4E1C-873F-D02D1690AC5C}">
        <p15:threadingInfo xmlns:p15="http://schemas.microsoft.com/office/powerpoint/2012/main" timeZoneBias="-480">
          <p15:parentCm authorId="1" idx="10"/>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4-20T13:39:08.424" idx="12">
    <p:pos x="3430" y="2602"/>
    <p:text>随着以微软视窗为主的图形化操作系统的兴起，操作系统本身提供了一套原生的View接口，用来截获用户通过鼠标或键盘发出的请求，结果让Controller显得多余了。</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4-20T13:46:05.304" idx="13">
    <p:pos x="3329" y="937"/>
    <p:text>大概上世纪九十年代，IBM的Mike Potel提出了MVP(Model-View-Presenter)的概念。</p:text>
    <p:extLst>
      <p:ext uri="{C676402C-5697-4E1C-873F-D02D1690AC5C}">
        <p15:threadingInfo xmlns:p15="http://schemas.microsoft.com/office/powerpoint/2012/main" timeZoneBias="-480"/>
      </p:ext>
    </p:extLst>
  </p:cm>
  <p:cm authorId="1" dt="2021-04-20T13:52:13.067" idx="14">
    <p:pos x="2237" y="1997"/>
    <p:text>对应前面所说的，此时微软提供的View接口已经较为强大，可以自主截取用户的输入请求了</p:text>
    <p:extLst>
      <p:ext uri="{C676402C-5697-4E1C-873F-D02D1690AC5C}">
        <p15:threadingInfo xmlns:p15="http://schemas.microsoft.com/office/powerpoint/2012/main" timeZoneBias="-480"/>
      </p:ext>
    </p:extLst>
  </p:cm>
  <p:cm authorId="1" dt="2021-04-20T14:00:16.126" idx="15">
    <p:pos x="1572" y="2813"/>
    <p:text>通常，Presenter的构造函数将接受“视图”和“模型”作为参数。一旦此信息传递到Presenter，它将负责视图和模型之间的任何通信。</p:text>
    <p:extLst>
      <p:ext uri="{C676402C-5697-4E1C-873F-D02D1690AC5C}">
        <p15:threadingInfo xmlns:p15="http://schemas.microsoft.com/office/powerpoint/2012/main" timeZoneBias="-480"/>
      </p:ext>
    </p:extLst>
  </p:cm>
  <p:cm authorId="1" dt="2021-04-20T14:05:57.520" idx="16">
    <p:pos x="3882" y="3203"/>
    <p:text>Presenter的依赖项是Model和View，且负责二者之间的任何通信，那么我们在单元测试时，只需对Presenter进行”依赖注入“，便可以测试该系统的除了View渲染、Model的简单CRUD之外的全部逻辑功能！</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4-20T14:18:29.410" idx="17">
    <p:pos x="6104" y="2373"/>
    <p:text>MVP（SC）中的视图更加智能，View可以直接与Model对话并根据需要查询数据，和MVC更加类似。</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4-20T14:45:31.362" idx="18">
    <p:pos x="4172" y="1546"/>
    <p:text>Java是Web MVC最早的实践者，开发出Model 2，使用JavaBean，JSP，Servlet分别对应MVC中的三个组成部分，具体内容老师的PPT中也有涉及到。</p:text>
    <p:extLst>
      <p:ext uri="{C676402C-5697-4E1C-873F-D02D1690AC5C}">
        <p15:threadingInfo xmlns:p15="http://schemas.microsoft.com/office/powerpoint/2012/main" timeZoneBias="-480"/>
      </p:ext>
    </p:extLst>
  </p:cm>
  <p:cm authorId="1" dt="2021-04-20T14:47:08.597" idx="19">
    <p:pos x="2022" y="1149"/>
    <p:text>WebObjects是Java Web应用程序服务器和基于服务器的Web应用程序框架。</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4-20T15:08:00.859" idx="20">
    <p:pos x="1329" y="915"/>
    <p:text>客户端（浏览器）发送请求，直接请求到 DispatcherServlet。
DispatcherServlet 根据请求信息调用 HandlerMapping，解析请求对应的 Handler。
解析到对应的 Handler（也就是我们平常说的 Controller 控制器）后，开始由 HandlerAdapter 适配器处理。
HandlerAdapter 会根据 Handler 来调用真正的处理器来处理请求，并处理相应的业务逻辑。
处理器处理完业务后，会返回一个 ModelAndView 对象，Model 是返回的数据对象，View 是个逻辑上的 View。
ViewResolver 会根据逻辑 View 查找实际的 View。
DispaterServlet 把返回的 Model 传给 View（视图渲染）。
把 View 返回给请求者（浏览器）</p:text>
    <p:extLst>
      <p:ext uri="{C676402C-5697-4E1C-873F-D02D1690AC5C}">
        <p15:threadingInfo xmlns:p15="http://schemas.microsoft.com/office/powerpoint/2012/main" timeZoneBias="-480"/>
      </p:ext>
    </p:extLst>
  </p:cm>
  <p:cm authorId="1" dt="2021-04-20T15:13:13.650" idx="21">
    <p:pos x="1806" y="3113"/>
    <p:text>这里是V</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4-20T15:34:59.358" idx="22">
    <p:pos x="2187" y="2882"/>
    <p:text>它的本质是一个映射表。 以这种方式告诉 Django：对于这个 URL 调用这段代码，对于那个 URL 调用那段代码。</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45441-8662-40C9-8B97-07E8A97C8913}"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C1AA3C-9855-47E7-A100-B684445D7EC3}" type="slidenum">
              <a:rPr lang="zh-CN" altLang="en-US" smtClean="0"/>
              <a:t>‹#›</a:t>
            </a:fld>
            <a:endParaRPr lang="zh-CN" altLang="en-US"/>
          </a:p>
        </p:txBody>
      </p:sp>
    </p:spTree>
    <p:extLst>
      <p:ext uri="{BB962C8B-B14F-4D97-AF65-F5344CB8AC3E}">
        <p14:creationId xmlns:p14="http://schemas.microsoft.com/office/powerpoint/2010/main" val="413808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22B61A1E-9EDA-480D-B7B8-4B6F28920C12}" type="slidenum">
              <a:rPr lang="zh-CN" altLang="en-US">
                <a:latin typeface="Calibri" panose="020F0502020204030204" pitchFamily="34" charset="0"/>
                <a:ea typeface="宋体" panose="02010600030101010101" pitchFamily="2" charset="-122"/>
              </a:rPr>
              <a:pPr fontAlgn="base">
                <a:spcBef>
                  <a:spcPct val="0"/>
                </a:spcBef>
                <a:spcAft>
                  <a:spcPct val="0"/>
                </a:spcAft>
              </a:pPr>
              <a:t>1</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02370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10</a:t>
            </a:fld>
            <a:endParaRPr lang="zh-CN" altLang="en-US"/>
          </a:p>
        </p:txBody>
      </p:sp>
    </p:spTree>
    <p:extLst>
      <p:ext uri="{BB962C8B-B14F-4D97-AF65-F5344CB8AC3E}">
        <p14:creationId xmlns:p14="http://schemas.microsoft.com/office/powerpoint/2010/main" val="927978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11</a:t>
            </a:fld>
            <a:endParaRPr lang="zh-CN" altLang="en-US"/>
          </a:p>
        </p:txBody>
      </p:sp>
    </p:spTree>
    <p:extLst>
      <p:ext uri="{BB962C8B-B14F-4D97-AF65-F5344CB8AC3E}">
        <p14:creationId xmlns:p14="http://schemas.microsoft.com/office/powerpoint/2010/main" val="306870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12</a:t>
            </a:fld>
            <a:endParaRPr lang="zh-CN" altLang="en-US"/>
          </a:p>
        </p:txBody>
      </p:sp>
    </p:spTree>
    <p:extLst>
      <p:ext uri="{BB962C8B-B14F-4D97-AF65-F5344CB8AC3E}">
        <p14:creationId xmlns:p14="http://schemas.microsoft.com/office/powerpoint/2010/main" val="1976128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13</a:t>
            </a:fld>
            <a:endParaRPr lang="zh-CN" altLang="en-US"/>
          </a:p>
        </p:txBody>
      </p:sp>
    </p:spTree>
    <p:extLst>
      <p:ext uri="{BB962C8B-B14F-4D97-AF65-F5344CB8AC3E}">
        <p14:creationId xmlns:p14="http://schemas.microsoft.com/office/powerpoint/2010/main" val="3194779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14</a:t>
            </a:fld>
            <a:endParaRPr lang="zh-CN" altLang="en-US"/>
          </a:p>
        </p:txBody>
      </p:sp>
    </p:spTree>
    <p:extLst>
      <p:ext uri="{BB962C8B-B14F-4D97-AF65-F5344CB8AC3E}">
        <p14:creationId xmlns:p14="http://schemas.microsoft.com/office/powerpoint/2010/main" val="1401411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15</a:t>
            </a:fld>
            <a:endParaRPr lang="zh-CN" altLang="en-US"/>
          </a:p>
        </p:txBody>
      </p:sp>
    </p:spTree>
    <p:extLst>
      <p:ext uri="{BB962C8B-B14F-4D97-AF65-F5344CB8AC3E}">
        <p14:creationId xmlns:p14="http://schemas.microsoft.com/office/powerpoint/2010/main" val="19570630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16</a:t>
            </a:fld>
            <a:endParaRPr lang="zh-CN" altLang="en-US"/>
          </a:p>
        </p:txBody>
      </p:sp>
    </p:spTree>
    <p:extLst>
      <p:ext uri="{BB962C8B-B14F-4D97-AF65-F5344CB8AC3E}">
        <p14:creationId xmlns:p14="http://schemas.microsoft.com/office/powerpoint/2010/main" val="1053628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17</a:t>
            </a:fld>
            <a:endParaRPr lang="zh-CN" altLang="en-US"/>
          </a:p>
        </p:txBody>
      </p:sp>
    </p:spTree>
    <p:extLst>
      <p:ext uri="{BB962C8B-B14F-4D97-AF65-F5344CB8AC3E}">
        <p14:creationId xmlns:p14="http://schemas.microsoft.com/office/powerpoint/2010/main" val="181040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18</a:t>
            </a:fld>
            <a:endParaRPr lang="zh-CN" altLang="en-US"/>
          </a:p>
        </p:txBody>
      </p:sp>
    </p:spTree>
    <p:extLst>
      <p:ext uri="{BB962C8B-B14F-4D97-AF65-F5344CB8AC3E}">
        <p14:creationId xmlns:p14="http://schemas.microsoft.com/office/powerpoint/2010/main" val="1541157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19</a:t>
            </a:fld>
            <a:endParaRPr lang="zh-CN" altLang="en-US"/>
          </a:p>
        </p:txBody>
      </p:sp>
    </p:spTree>
    <p:extLst>
      <p:ext uri="{BB962C8B-B14F-4D97-AF65-F5344CB8AC3E}">
        <p14:creationId xmlns:p14="http://schemas.microsoft.com/office/powerpoint/2010/main" val="4107428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08424E46-9E8B-4FAB-9DE0-1CB38AB4711F}" type="slidenum">
              <a:rPr lang="zh-CN" altLang="en-US">
                <a:latin typeface="Calibri" panose="020F0502020204030204" pitchFamily="34" charset="0"/>
                <a:ea typeface="宋体" panose="02010600030101010101" pitchFamily="2" charset="-122"/>
              </a:rPr>
              <a:pPr fontAlgn="base">
                <a:spcBef>
                  <a:spcPct val="0"/>
                </a:spcBef>
                <a:spcAft>
                  <a:spcPct val="0"/>
                </a:spcAft>
              </a:pPr>
              <a:t>2</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186404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20</a:t>
            </a:fld>
            <a:endParaRPr lang="zh-CN" altLang="en-US"/>
          </a:p>
        </p:txBody>
      </p:sp>
    </p:spTree>
    <p:extLst>
      <p:ext uri="{BB962C8B-B14F-4D97-AF65-F5344CB8AC3E}">
        <p14:creationId xmlns:p14="http://schemas.microsoft.com/office/powerpoint/2010/main" val="2426571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21</a:t>
            </a:fld>
            <a:endParaRPr lang="zh-CN" altLang="en-US"/>
          </a:p>
        </p:txBody>
      </p:sp>
    </p:spTree>
    <p:extLst>
      <p:ext uri="{BB962C8B-B14F-4D97-AF65-F5344CB8AC3E}">
        <p14:creationId xmlns:p14="http://schemas.microsoft.com/office/powerpoint/2010/main" val="3342150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22</a:t>
            </a:fld>
            <a:endParaRPr lang="zh-CN" altLang="en-US"/>
          </a:p>
        </p:txBody>
      </p:sp>
    </p:spTree>
    <p:extLst>
      <p:ext uri="{BB962C8B-B14F-4D97-AF65-F5344CB8AC3E}">
        <p14:creationId xmlns:p14="http://schemas.microsoft.com/office/powerpoint/2010/main" val="3844119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23</a:t>
            </a:fld>
            <a:endParaRPr lang="zh-CN" altLang="en-US"/>
          </a:p>
        </p:txBody>
      </p:sp>
    </p:spTree>
    <p:extLst>
      <p:ext uri="{BB962C8B-B14F-4D97-AF65-F5344CB8AC3E}">
        <p14:creationId xmlns:p14="http://schemas.microsoft.com/office/powerpoint/2010/main" val="2446250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24</a:t>
            </a:fld>
            <a:endParaRPr lang="zh-CN" altLang="en-US"/>
          </a:p>
        </p:txBody>
      </p:sp>
    </p:spTree>
    <p:extLst>
      <p:ext uri="{BB962C8B-B14F-4D97-AF65-F5344CB8AC3E}">
        <p14:creationId xmlns:p14="http://schemas.microsoft.com/office/powerpoint/2010/main" val="2219910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25</a:t>
            </a:fld>
            <a:endParaRPr lang="zh-CN" altLang="en-US"/>
          </a:p>
        </p:txBody>
      </p:sp>
    </p:spTree>
    <p:extLst>
      <p:ext uri="{BB962C8B-B14F-4D97-AF65-F5344CB8AC3E}">
        <p14:creationId xmlns:p14="http://schemas.microsoft.com/office/powerpoint/2010/main" val="1367556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296713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fontAlgn="base">
              <a:spcBef>
                <a:spcPct val="0"/>
              </a:spcBef>
              <a:spcAft>
                <a:spcPct val="0"/>
              </a:spcAft>
            </a:pPr>
            <a:fld id="{22B61A1E-9EDA-480D-B7B8-4B6F28920C12}" type="slidenum">
              <a:rPr lang="zh-CN" altLang="en-US">
                <a:latin typeface="Calibri" panose="020F0502020204030204" pitchFamily="34" charset="0"/>
                <a:ea typeface="宋体" panose="02010600030101010101" pitchFamily="2" charset="-122"/>
              </a:rPr>
              <a:pPr fontAlgn="base">
                <a:spcBef>
                  <a:spcPct val="0"/>
                </a:spcBef>
                <a:spcAft>
                  <a:spcPct val="0"/>
                </a:spcAft>
              </a:pPr>
              <a:t>27</a:t>
            </a:fld>
            <a:endParaRPr lang="zh-CN" altLang="en-US">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204685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3</a:t>
            </a:fld>
            <a:endParaRPr lang="zh-CN" altLang="en-US"/>
          </a:p>
        </p:txBody>
      </p:sp>
    </p:spTree>
    <p:extLst>
      <p:ext uri="{BB962C8B-B14F-4D97-AF65-F5344CB8AC3E}">
        <p14:creationId xmlns:p14="http://schemas.microsoft.com/office/powerpoint/2010/main" val="1875966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4</a:t>
            </a:fld>
            <a:endParaRPr lang="zh-CN" altLang="en-US"/>
          </a:p>
        </p:txBody>
      </p:sp>
    </p:spTree>
    <p:extLst>
      <p:ext uri="{BB962C8B-B14F-4D97-AF65-F5344CB8AC3E}">
        <p14:creationId xmlns:p14="http://schemas.microsoft.com/office/powerpoint/2010/main" val="873393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5</a:t>
            </a:fld>
            <a:endParaRPr lang="zh-CN" altLang="en-US"/>
          </a:p>
        </p:txBody>
      </p:sp>
    </p:spTree>
    <p:extLst>
      <p:ext uri="{BB962C8B-B14F-4D97-AF65-F5344CB8AC3E}">
        <p14:creationId xmlns:p14="http://schemas.microsoft.com/office/powerpoint/2010/main" val="306147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12BCCE1-DE81-4C12-98AA-36B1AE935841}" type="slidenum">
              <a:rPr lang="zh-CN" altLang="en-US" smtClean="0"/>
              <a:t>6</a:t>
            </a:fld>
            <a:endParaRPr lang="zh-CN" altLang="en-US"/>
          </a:p>
        </p:txBody>
      </p:sp>
    </p:spTree>
    <p:extLst>
      <p:ext uri="{BB962C8B-B14F-4D97-AF65-F5344CB8AC3E}">
        <p14:creationId xmlns:p14="http://schemas.microsoft.com/office/powerpoint/2010/main" val="1442737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8B8799-C4E5-4DE5-B743-0D2BA5D54798}" type="slidenum">
              <a:rPr lang="zh-CN" altLang="en-US" smtClean="0"/>
              <a:t>7</a:t>
            </a:fld>
            <a:endParaRPr lang="zh-CN" altLang="en-US"/>
          </a:p>
        </p:txBody>
      </p:sp>
    </p:spTree>
    <p:extLst>
      <p:ext uri="{BB962C8B-B14F-4D97-AF65-F5344CB8AC3E}">
        <p14:creationId xmlns:p14="http://schemas.microsoft.com/office/powerpoint/2010/main" val="3554411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8</a:t>
            </a:fld>
            <a:endParaRPr lang="zh-CN" altLang="en-US"/>
          </a:p>
        </p:txBody>
      </p:sp>
    </p:spTree>
    <p:extLst>
      <p:ext uri="{BB962C8B-B14F-4D97-AF65-F5344CB8AC3E}">
        <p14:creationId xmlns:p14="http://schemas.microsoft.com/office/powerpoint/2010/main" val="378487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BC8128B-77D6-4FB0-A12C-E30DC8573D1F}" type="slidenum">
              <a:rPr lang="zh-CN" altLang="en-US" smtClean="0"/>
              <a:t>9</a:t>
            </a:fld>
            <a:endParaRPr lang="zh-CN" altLang="en-US"/>
          </a:p>
        </p:txBody>
      </p:sp>
    </p:spTree>
    <p:extLst>
      <p:ext uri="{BB962C8B-B14F-4D97-AF65-F5344CB8AC3E}">
        <p14:creationId xmlns:p14="http://schemas.microsoft.com/office/powerpoint/2010/main" val="233184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标题和内容">
    <p:bg>
      <p:bgPr>
        <a:solidFill>
          <a:srgbClr val="FBF9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157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453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7" b="1" baseline="0">
                <a:solidFill>
                  <a:schemeClr val="tx1">
                    <a:lumMod val="50000"/>
                    <a:lumOff val="50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2836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B155A-6C3F-4654-B89E-25DB213E399B}" type="datetimeFigureOut">
              <a:rPr lang="zh-CN" altLang="en-US" smtClean="0"/>
              <a:t>2021/4/20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1324484840"/>
      </p:ext>
    </p:extLst>
  </p:cSld>
  <p:clrMap bg1="lt1" tx1="dk1" bg2="lt2" tx2="dk2" accent1="accent1" accent2="accent2" accent3="accent3" accent4="accent4" accent5="accent5" accent6="accent6" hlink="hlink" folHlink="folHlink"/>
  <p:sldLayoutIdLst>
    <p:sldLayoutId id="2147483711" r:id="rId1"/>
    <p:sldLayoutId id="2147483705" r:id="rId2"/>
    <p:sldLayoutId id="214748372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2.xml.rels><?xml version="1.0" encoding="UTF-8" standalone="yes"?>
<Relationships xmlns="http://schemas.openxmlformats.org/package/2006/relationships"><Relationship Id="rId3" Type="http://schemas.openxmlformats.org/officeDocument/2006/relationships/hyperlink" Target="https://www.codeproject.com/Articles/1112919/MVVM-for-Beginners"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en.wikipedia.org/wiki/ASP.NET_MVC" TargetMode="External"/><Relationship Id="rId5" Type="http://schemas.openxmlformats.org/officeDocument/2006/relationships/hyperlink" Target="https://www.codeproject.com/Articles/23563/Building-an-MVP-Framework-for-NET-Part-2-Implement" TargetMode="External"/><Relationship Id="rId4" Type="http://schemas.openxmlformats.org/officeDocument/2006/relationships/hyperlink" Target="https://www.codeproject.com/Articles/228214/Understanding-Basics-of-UI-Design-Pattern-MVC-MVP"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22166" y="1206653"/>
            <a:ext cx="10972801" cy="3292195"/>
            <a:chOff x="0" y="0"/>
            <a:chExt cx="12192000" cy="4645152"/>
          </a:xfrm>
        </p:grpSpPr>
        <p:sp>
          <p:nvSpPr>
            <p:cNvPr id="5" name="矩形 4"/>
            <p:cNvSpPr/>
            <p:nvPr/>
          </p:nvSpPr>
          <p:spPr>
            <a:xfrm>
              <a:off x="0" y="4389120"/>
              <a:ext cx="12192000" cy="256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 name="矩形 1"/>
            <p:cNvSpPr/>
            <p:nvPr/>
          </p:nvSpPr>
          <p:spPr>
            <a:xfrm>
              <a:off x="0" y="0"/>
              <a:ext cx="12192000" cy="4535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4098" name="文本框 47"/>
          <p:cNvSpPr txBox="1">
            <a:spLocks noChangeArrowheads="1"/>
          </p:cNvSpPr>
          <p:nvPr/>
        </p:nvSpPr>
        <p:spPr bwMode="auto">
          <a:xfrm>
            <a:off x="948916" y="2730614"/>
            <a:ext cx="101393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en-US" altLang="zh-CN" sz="7200" dirty="0">
                <a:solidFill>
                  <a:schemeClr val="bg1"/>
                </a:solidFill>
                <a:latin typeface="华文楷体" panose="02010600040101010101" pitchFamily="2" charset="-122"/>
                <a:ea typeface="华文楷体" panose="02010600040101010101" pitchFamily="2" charset="-122"/>
              </a:rPr>
              <a:t>MVC</a:t>
            </a:r>
            <a:r>
              <a:rPr lang="zh-CN" altLang="en-US" sz="7200" dirty="0">
                <a:solidFill>
                  <a:schemeClr val="bg1"/>
                </a:solidFill>
                <a:latin typeface="华文楷体" panose="02010600040101010101" pitchFamily="2" charset="-122"/>
                <a:ea typeface="华文楷体" panose="02010600040101010101" pitchFamily="2" charset="-122"/>
              </a:rPr>
              <a:t>发展历程</a:t>
            </a:r>
          </a:p>
        </p:txBody>
      </p:sp>
      <p:sp>
        <p:nvSpPr>
          <p:cNvPr id="4099" name="文本框 50"/>
          <p:cNvSpPr txBox="1">
            <a:spLocks noChangeArrowheads="1"/>
          </p:cNvSpPr>
          <p:nvPr/>
        </p:nvSpPr>
        <p:spPr bwMode="auto">
          <a:xfrm>
            <a:off x="4377691" y="5026869"/>
            <a:ext cx="31623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r>
              <a:rPr lang="zh-CN" altLang="en-US" sz="2400" dirty="0">
                <a:solidFill>
                  <a:schemeClr val="accent1"/>
                </a:solidFill>
                <a:latin typeface="华文楷体" panose="02010600040101010101" pitchFamily="2" charset="-122"/>
                <a:ea typeface="华文楷体" panose="02010600040101010101" pitchFamily="2" charset="-122"/>
              </a:rPr>
              <a:t>学生：梅智敏</a:t>
            </a:r>
          </a:p>
        </p:txBody>
      </p:sp>
      <p:sp>
        <p:nvSpPr>
          <p:cNvPr id="4102" name="TextBox 38"/>
          <p:cNvSpPr txBox="1">
            <a:spLocks noChangeArrowheads="1"/>
          </p:cNvSpPr>
          <p:nvPr/>
        </p:nvSpPr>
        <p:spPr bwMode="auto">
          <a:xfrm>
            <a:off x="3261905" y="2095990"/>
            <a:ext cx="5114925" cy="486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1" rIns="68580" bIns="34291" anchor="ctr">
            <a:spAutoFit/>
          </a:bodyPr>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algn="ctr" eaLnBrk="1" hangingPunct="1">
              <a:lnSpc>
                <a:spcPct val="150000"/>
              </a:lnSpc>
            </a:pPr>
            <a:r>
              <a:rPr lang="zh-CN" altLang="en-US" sz="2000" dirty="0">
                <a:solidFill>
                  <a:schemeClr val="bg1"/>
                </a:solidFill>
                <a:latin typeface="华文楷体" panose="02010600040101010101" pitchFamily="2" charset="-122"/>
                <a:ea typeface="华文楷体" panose="02010600040101010101" pitchFamily="2" charset="-122"/>
              </a:rPr>
              <a:t>专业：软件工程     学号：</a:t>
            </a:r>
            <a:r>
              <a:rPr lang="en-US" altLang="zh-CN" sz="2000" dirty="0">
                <a:solidFill>
                  <a:schemeClr val="bg1"/>
                </a:solidFill>
                <a:latin typeface="华文楷体" panose="02010600040101010101" pitchFamily="2" charset="-122"/>
                <a:ea typeface="华文楷体" panose="02010600040101010101" pitchFamily="2" charset="-122"/>
              </a:rPr>
              <a:t>1183710118</a:t>
            </a:r>
            <a:endParaRPr lang="zh-CN" altLang="en-US" sz="2000" dirty="0">
              <a:solidFill>
                <a:schemeClr val="bg1"/>
              </a:solidFill>
              <a:latin typeface="华文楷体" panose="02010600040101010101" pitchFamily="2" charset="-122"/>
              <a:ea typeface="华文楷体" panose="02010600040101010101" pitchFamily="2" charset="-122"/>
            </a:endParaRPr>
          </a:p>
        </p:txBody>
      </p:sp>
      <p:sp>
        <p:nvSpPr>
          <p:cNvPr id="17" name="等腰三角形 16"/>
          <p:cNvSpPr/>
          <p:nvPr/>
        </p:nvSpPr>
        <p:spPr>
          <a:xfrm flipV="1">
            <a:off x="5807964" y="4498306"/>
            <a:ext cx="301752" cy="1567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pic>
        <p:nvPicPr>
          <p:cNvPr id="24" name="Where Is the Love-清爽、舒缓、小提琴">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29657" y="-1027215"/>
            <a:ext cx="609600" cy="609600"/>
          </a:xfrm>
          <a:prstGeom prst="rect">
            <a:avLst/>
          </a:prstGeom>
        </p:spPr>
      </p:pic>
    </p:spTree>
    <p:extLst>
      <p:ext uri="{BB962C8B-B14F-4D97-AF65-F5344CB8AC3E}">
        <p14:creationId xmlns:p14="http://schemas.microsoft.com/office/powerpoint/2010/main" val="14794789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iming>
    <p:tnLst>
      <p:par>
        <p:cTn id="1" dur="indefinite" restart="never" nodeType="tmRoot">
          <p:childTnLst>
            <p:audio>
              <p:cMediaNode vol="80000" numSld="99">
                <p:cTn id="2" repeatCount="indefinite"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188720"/>
            <a:ext cx="11074734" cy="5135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843083" y="1491982"/>
            <a:ext cx="4937543" cy="523220"/>
          </a:xfrm>
          <a:prstGeom prst="rect">
            <a:avLst/>
          </a:prstGeom>
          <a:noFill/>
        </p:spPr>
        <p:txBody>
          <a:bodyPr wrap="square" rtlCol="0">
            <a:spAutoFit/>
          </a:bodyPr>
          <a:lstStyle/>
          <a:p>
            <a:r>
              <a:rPr lang="en-US" altLang="zh-CN" sz="2800" dirty="0">
                <a:solidFill>
                  <a:schemeClr val="bg1"/>
                </a:solidFill>
              </a:rPr>
              <a:t>Application Model MVC</a:t>
            </a:r>
            <a:endParaRPr lang="zh-CN" altLang="en-US" sz="2800" dirty="0">
              <a:solidFill>
                <a:schemeClr val="bg1"/>
              </a:solidFill>
            </a:endParaRPr>
          </a:p>
        </p:txBody>
      </p:sp>
      <p:pic>
        <p:nvPicPr>
          <p:cNvPr id="6" name="图片 5">
            <a:extLst>
              <a:ext uri="{FF2B5EF4-FFF2-40B4-BE49-F238E27FC236}">
                <a16:creationId xmlns:a16="http://schemas.microsoft.com/office/drawing/2014/main" id="{7C02F876-F25D-4ED4-B004-DB32F4E982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70407" y="1491982"/>
            <a:ext cx="4467225" cy="4429125"/>
          </a:xfrm>
          <a:prstGeom prst="rect">
            <a:avLst/>
          </a:prstGeom>
        </p:spPr>
      </p:pic>
      <p:sp>
        <p:nvSpPr>
          <p:cNvPr id="10" name="文本框 9">
            <a:extLst>
              <a:ext uri="{FF2B5EF4-FFF2-40B4-BE49-F238E27FC236}">
                <a16:creationId xmlns:a16="http://schemas.microsoft.com/office/drawing/2014/main" id="{B76C21A7-4BDD-442B-BF18-0187D1CDB105}"/>
              </a:ext>
            </a:extLst>
          </p:cNvPr>
          <p:cNvSpPr txBox="1"/>
          <p:nvPr/>
        </p:nvSpPr>
        <p:spPr>
          <a:xfrm>
            <a:off x="843083" y="2588802"/>
            <a:ext cx="5775960" cy="1117742"/>
          </a:xfrm>
          <a:prstGeom prst="rect">
            <a:avLst/>
          </a:prstGeom>
          <a:noFill/>
        </p:spPr>
        <p:txBody>
          <a:bodyPr wrap="square" rtlCol="0">
            <a:spAutoFit/>
          </a:bodyPr>
          <a:lstStyle/>
          <a:p>
            <a:pPr>
              <a:lnSpc>
                <a:spcPct val="200000"/>
              </a:lnSpc>
            </a:pPr>
            <a:r>
              <a:rPr lang="zh-CN" altLang="en-US" dirty="0">
                <a:solidFill>
                  <a:schemeClr val="bg1"/>
                </a:solidFill>
              </a:rPr>
              <a:t>新增</a:t>
            </a:r>
            <a:r>
              <a:rPr lang="en-US" altLang="zh-CN" dirty="0">
                <a:solidFill>
                  <a:schemeClr val="bg1"/>
                </a:solidFill>
              </a:rPr>
              <a:t>Application Model</a:t>
            </a:r>
            <a:r>
              <a:rPr lang="zh-CN" altLang="en-US" dirty="0">
                <a:solidFill>
                  <a:schemeClr val="bg1"/>
                </a:solidFill>
              </a:rPr>
              <a:t>，在</a:t>
            </a:r>
            <a:r>
              <a:rPr lang="en-US" altLang="zh-CN" dirty="0">
                <a:solidFill>
                  <a:schemeClr val="bg1"/>
                </a:solidFill>
              </a:rPr>
              <a:t>Model</a:t>
            </a:r>
            <a:r>
              <a:rPr lang="zh-CN" altLang="en-US" dirty="0">
                <a:solidFill>
                  <a:schemeClr val="bg1"/>
                </a:solidFill>
              </a:rPr>
              <a:t>和</a:t>
            </a:r>
            <a:r>
              <a:rPr lang="en-US" altLang="zh-CN" dirty="0">
                <a:solidFill>
                  <a:schemeClr val="bg1"/>
                </a:solidFill>
              </a:rPr>
              <a:t>View</a:t>
            </a:r>
            <a:r>
              <a:rPr lang="zh-CN" altLang="en-US" dirty="0">
                <a:solidFill>
                  <a:schemeClr val="bg1"/>
                </a:solidFill>
              </a:rPr>
              <a:t>、</a:t>
            </a:r>
            <a:r>
              <a:rPr lang="en-US" altLang="zh-CN" dirty="0">
                <a:solidFill>
                  <a:schemeClr val="bg1"/>
                </a:solidFill>
              </a:rPr>
              <a:t>Controller</a:t>
            </a:r>
            <a:r>
              <a:rPr lang="zh-CN" altLang="en-US" dirty="0">
                <a:solidFill>
                  <a:schemeClr val="bg1"/>
                </a:solidFill>
              </a:rPr>
              <a:t>之间扮演着一个</a:t>
            </a:r>
            <a:r>
              <a:rPr lang="zh-CN" altLang="en-US" dirty="0">
                <a:solidFill>
                  <a:srgbClr val="FFC000"/>
                </a:solidFill>
              </a:rPr>
              <a:t>中继者</a:t>
            </a:r>
            <a:r>
              <a:rPr lang="zh-CN" altLang="en-US" dirty="0">
                <a:solidFill>
                  <a:schemeClr val="bg1"/>
                </a:solidFill>
              </a:rPr>
              <a:t>的角色，以处理一些复杂的逻辑。</a:t>
            </a:r>
          </a:p>
        </p:txBody>
      </p:sp>
      <p:sp>
        <p:nvSpPr>
          <p:cNvPr id="11" name="文本框 10">
            <a:extLst>
              <a:ext uri="{FF2B5EF4-FFF2-40B4-BE49-F238E27FC236}">
                <a16:creationId xmlns:a16="http://schemas.microsoft.com/office/drawing/2014/main" id="{2F37C069-D41E-4F61-8A91-F59041088450}"/>
              </a:ext>
            </a:extLst>
          </p:cNvPr>
          <p:cNvSpPr txBox="1"/>
          <p:nvPr/>
        </p:nvSpPr>
        <p:spPr>
          <a:xfrm>
            <a:off x="843083" y="4646240"/>
            <a:ext cx="2639257" cy="369332"/>
          </a:xfrm>
          <a:prstGeom prst="rect">
            <a:avLst/>
          </a:prstGeom>
          <a:noFill/>
        </p:spPr>
        <p:txBody>
          <a:bodyPr wrap="square" rtlCol="0">
            <a:spAutoFit/>
          </a:bodyPr>
          <a:lstStyle/>
          <a:p>
            <a:r>
              <a:rPr lang="zh-CN" altLang="en-US" dirty="0">
                <a:solidFill>
                  <a:srgbClr val="FFC000"/>
                </a:solidFill>
              </a:rPr>
              <a:t>还有哪些问题</a:t>
            </a:r>
            <a:r>
              <a:rPr lang="en-US" altLang="zh-CN" dirty="0">
                <a:solidFill>
                  <a:srgbClr val="FFC000"/>
                </a:solidFill>
              </a:rPr>
              <a:t>/</a:t>
            </a:r>
            <a:r>
              <a:rPr lang="zh-CN" altLang="en-US" dirty="0">
                <a:solidFill>
                  <a:srgbClr val="FFC000"/>
                </a:solidFill>
              </a:rPr>
              <a:t>缺陷呢？</a:t>
            </a:r>
          </a:p>
        </p:txBody>
      </p:sp>
      <p:sp>
        <p:nvSpPr>
          <p:cNvPr id="13" name="文本框 12">
            <a:extLst>
              <a:ext uri="{FF2B5EF4-FFF2-40B4-BE49-F238E27FC236}">
                <a16:creationId xmlns:a16="http://schemas.microsoft.com/office/drawing/2014/main" id="{1D4975A7-CDAF-4560-B2F8-737697CEAB04}"/>
              </a:ext>
            </a:extLst>
          </p:cNvPr>
          <p:cNvSpPr txBox="1"/>
          <p:nvPr/>
        </p:nvSpPr>
        <p:spPr>
          <a:xfrm>
            <a:off x="3370664" y="4227436"/>
            <a:ext cx="2346960" cy="369332"/>
          </a:xfrm>
          <a:prstGeom prst="rect">
            <a:avLst/>
          </a:prstGeom>
          <a:noFill/>
        </p:spPr>
        <p:txBody>
          <a:bodyPr wrap="square" rtlCol="0">
            <a:spAutoFit/>
          </a:bodyPr>
          <a:lstStyle/>
          <a:p>
            <a:r>
              <a:rPr lang="en-US" altLang="zh-CN" dirty="0">
                <a:solidFill>
                  <a:schemeClr val="bg1"/>
                </a:solidFill>
              </a:rPr>
              <a:t>Controller</a:t>
            </a:r>
            <a:r>
              <a:rPr lang="zh-CN" altLang="en-US" dirty="0">
                <a:solidFill>
                  <a:schemeClr val="bg1"/>
                </a:solidFill>
              </a:rPr>
              <a:t>显得多余</a:t>
            </a:r>
            <a:endParaRPr lang="en-US" altLang="zh-CN" dirty="0">
              <a:solidFill>
                <a:schemeClr val="bg1"/>
              </a:solidFill>
            </a:endParaRPr>
          </a:p>
        </p:txBody>
      </p:sp>
      <p:sp>
        <p:nvSpPr>
          <p:cNvPr id="14" name="文本框 13">
            <a:extLst>
              <a:ext uri="{FF2B5EF4-FFF2-40B4-BE49-F238E27FC236}">
                <a16:creationId xmlns:a16="http://schemas.microsoft.com/office/drawing/2014/main" id="{A1D7A733-3533-4C14-A9F6-AA87658F3658}"/>
              </a:ext>
            </a:extLst>
          </p:cNvPr>
          <p:cNvSpPr txBox="1"/>
          <p:nvPr/>
        </p:nvSpPr>
        <p:spPr>
          <a:xfrm>
            <a:off x="3370664" y="5015572"/>
            <a:ext cx="3604008" cy="646331"/>
          </a:xfrm>
          <a:prstGeom prst="rect">
            <a:avLst/>
          </a:prstGeom>
          <a:noFill/>
        </p:spPr>
        <p:txBody>
          <a:bodyPr wrap="square" rtlCol="0">
            <a:spAutoFit/>
          </a:bodyPr>
          <a:lstStyle/>
          <a:p>
            <a:r>
              <a:rPr lang="zh-CN" altLang="en-US" dirty="0">
                <a:solidFill>
                  <a:schemeClr val="bg1"/>
                </a:solidFill>
              </a:rPr>
              <a:t>类的数量变得繁多，每个</a:t>
            </a:r>
            <a:r>
              <a:rPr lang="en-US" altLang="zh-CN" dirty="0">
                <a:solidFill>
                  <a:schemeClr val="bg1"/>
                </a:solidFill>
              </a:rPr>
              <a:t>model</a:t>
            </a:r>
            <a:r>
              <a:rPr lang="zh-CN" altLang="en-US" dirty="0">
                <a:solidFill>
                  <a:schemeClr val="bg1"/>
                </a:solidFill>
              </a:rPr>
              <a:t>都需要一个专门的</a:t>
            </a:r>
            <a:r>
              <a:rPr lang="en-US" altLang="zh-CN" dirty="0">
                <a:solidFill>
                  <a:schemeClr val="bg1"/>
                </a:solidFill>
              </a:rPr>
              <a:t>Application Model</a:t>
            </a:r>
            <a:endParaRPr lang="zh-CN" altLang="en-US" dirty="0">
              <a:solidFill>
                <a:schemeClr val="bg1"/>
              </a:solidFill>
            </a:endParaRPr>
          </a:p>
        </p:txBody>
      </p:sp>
    </p:spTree>
    <p:extLst>
      <p:ext uri="{BB962C8B-B14F-4D97-AF65-F5344CB8AC3E}">
        <p14:creationId xmlns:p14="http://schemas.microsoft.com/office/powerpoint/2010/main" val="31782531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文本框 2"/>
          <p:cNvSpPr txBox="1"/>
          <p:nvPr/>
        </p:nvSpPr>
        <p:spPr>
          <a:xfrm>
            <a:off x="4853940" y="2982819"/>
            <a:ext cx="3977640" cy="923330"/>
          </a:xfrm>
          <a:prstGeom prst="rect">
            <a:avLst/>
          </a:prstGeom>
          <a:noFill/>
        </p:spPr>
        <p:txBody>
          <a:bodyPr wrap="square" rtlCol="0">
            <a:spAutoFit/>
          </a:bodyPr>
          <a:lstStyle/>
          <a:p>
            <a:pPr>
              <a:defRPr/>
            </a:pPr>
            <a:r>
              <a:rPr lang="en-US" altLang="zh-CN" sz="5400" kern="100" dirty="0">
                <a:solidFill>
                  <a:schemeClr val="bg1"/>
                </a:solidFill>
                <a:latin typeface="+mn-ea"/>
                <a:cs typeface="Times New Roman" panose="02020603050405020304" pitchFamily="18" charset="0"/>
              </a:rPr>
              <a:t>MVC</a:t>
            </a:r>
            <a:r>
              <a:rPr lang="zh-CN" altLang="en-US" sz="5400" kern="100" dirty="0">
                <a:solidFill>
                  <a:schemeClr val="bg1"/>
                </a:solidFill>
                <a:latin typeface="+mn-ea"/>
                <a:cs typeface="Times New Roman" panose="02020603050405020304" pitchFamily="18" charset="0"/>
              </a:rPr>
              <a:t>→</a:t>
            </a:r>
            <a:r>
              <a:rPr lang="en-US" altLang="zh-CN" sz="5400" kern="100" dirty="0">
                <a:solidFill>
                  <a:schemeClr val="bg1"/>
                </a:solidFill>
                <a:latin typeface="+mn-ea"/>
                <a:cs typeface="Times New Roman" panose="02020603050405020304" pitchFamily="18" charset="0"/>
              </a:rPr>
              <a:t>MVP</a:t>
            </a:r>
            <a:endParaRPr lang="zh-CN" altLang="zh-CN" sz="5400" kern="100" dirty="0">
              <a:solidFill>
                <a:schemeClr val="bg1"/>
              </a:solidFill>
              <a:latin typeface="+mn-ea"/>
              <a:cs typeface="Times New Roman" panose="02020603050405020304" pitchFamily="18" charset="0"/>
            </a:endParaRPr>
          </a:p>
        </p:txBody>
      </p:sp>
      <p:sp>
        <p:nvSpPr>
          <p:cNvPr id="20" name="椭圆 19">
            <a:extLst>
              <a:ext uri="{FF2B5EF4-FFF2-40B4-BE49-F238E27FC236}">
                <a16:creationId xmlns:a16="http://schemas.microsoft.com/office/drawing/2014/main" id="{EC2C5DBD-7B7E-4E2B-BECE-89DE2A80B37D}"/>
              </a:ext>
            </a:extLst>
          </p:cNvPr>
          <p:cNvSpPr/>
          <p:nvPr/>
        </p:nvSpPr>
        <p:spPr>
          <a:xfrm>
            <a:off x="3130059" y="2987980"/>
            <a:ext cx="905212" cy="91300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rPr>
              <a:t>3</a:t>
            </a:r>
            <a:endParaRPr lang="zh-CN" altLang="en-US" sz="4400" dirty="0">
              <a:solidFill>
                <a:schemeClr val="bg1"/>
              </a:solidFill>
            </a:endParaRPr>
          </a:p>
        </p:txBody>
      </p:sp>
    </p:spTree>
    <p:extLst>
      <p:ext uri="{BB962C8B-B14F-4D97-AF65-F5344CB8AC3E}">
        <p14:creationId xmlns:p14="http://schemas.microsoft.com/office/powerpoint/2010/main" val="156638344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372502"/>
            <a:ext cx="11074734" cy="471380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865944" y="1660577"/>
            <a:ext cx="4589976" cy="954107"/>
          </a:xfrm>
          <a:prstGeom prst="rect">
            <a:avLst/>
          </a:prstGeom>
          <a:noFill/>
        </p:spPr>
        <p:txBody>
          <a:bodyPr wrap="square" rtlCol="0">
            <a:spAutoFit/>
          </a:bodyPr>
          <a:lstStyle/>
          <a:p>
            <a:r>
              <a:rPr lang="en-US" altLang="zh-CN" sz="2800" dirty="0">
                <a:solidFill>
                  <a:schemeClr val="bg1"/>
                </a:solidFill>
              </a:rPr>
              <a:t>(M)</a:t>
            </a:r>
            <a:r>
              <a:rPr lang="en-US" altLang="zh-CN" sz="2800" dirty="0" err="1">
                <a:solidFill>
                  <a:schemeClr val="bg1"/>
                </a:solidFill>
              </a:rPr>
              <a:t>odel</a:t>
            </a:r>
            <a:r>
              <a:rPr lang="en-US" altLang="zh-CN" sz="2800" dirty="0">
                <a:solidFill>
                  <a:schemeClr val="bg1"/>
                </a:solidFill>
              </a:rPr>
              <a:t> (V)</a:t>
            </a:r>
            <a:r>
              <a:rPr lang="en-US" altLang="zh-CN" sz="2800" dirty="0" err="1">
                <a:solidFill>
                  <a:schemeClr val="bg1"/>
                </a:solidFill>
              </a:rPr>
              <a:t>iew</a:t>
            </a:r>
            <a:r>
              <a:rPr lang="en-US" altLang="zh-CN" sz="2800" dirty="0">
                <a:solidFill>
                  <a:schemeClr val="bg1"/>
                </a:solidFill>
              </a:rPr>
              <a:t> (P)</a:t>
            </a:r>
            <a:r>
              <a:rPr lang="en-US" altLang="zh-CN" sz="2800" dirty="0" err="1">
                <a:solidFill>
                  <a:schemeClr val="bg1"/>
                </a:solidFill>
              </a:rPr>
              <a:t>resenter</a:t>
            </a:r>
            <a:endParaRPr lang="en-US" altLang="zh-CN" sz="2800" dirty="0">
              <a:solidFill>
                <a:schemeClr val="bg1"/>
              </a:solidFill>
            </a:endParaRPr>
          </a:p>
          <a:p>
            <a:endParaRPr lang="zh-CN" altLang="en-US" sz="2800" dirty="0">
              <a:solidFill>
                <a:schemeClr val="bg1"/>
              </a:solidFill>
            </a:endParaRPr>
          </a:p>
        </p:txBody>
      </p:sp>
      <p:sp>
        <p:nvSpPr>
          <p:cNvPr id="6" name="文本框 5">
            <a:extLst>
              <a:ext uri="{FF2B5EF4-FFF2-40B4-BE49-F238E27FC236}">
                <a16:creationId xmlns:a16="http://schemas.microsoft.com/office/drawing/2014/main" id="{B78A412D-825F-4202-A952-EFBDE6492EB3}"/>
              </a:ext>
            </a:extLst>
          </p:cNvPr>
          <p:cNvSpPr txBox="1"/>
          <p:nvPr/>
        </p:nvSpPr>
        <p:spPr>
          <a:xfrm>
            <a:off x="865944" y="2614684"/>
            <a:ext cx="7444740" cy="1671740"/>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b="1" dirty="0">
                <a:solidFill>
                  <a:schemeClr val="bg1"/>
                </a:solidFill>
              </a:rPr>
              <a:t>MVP</a:t>
            </a:r>
            <a:r>
              <a:rPr lang="zh-CN" altLang="en-US" b="1" dirty="0">
                <a:solidFill>
                  <a:schemeClr val="bg1"/>
                </a:solidFill>
              </a:rPr>
              <a:t>系统是</a:t>
            </a:r>
            <a:r>
              <a:rPr lang="en-US" altLang="zh-CN" b="1" dirty="0">
                <a:solidFill>
                  <a:schemeClr val="bg1"/>
                </a:solidFill>
              </a:rPr>
              <a:t>MVC</a:t>
            </a:r>
            <a:r>
              <a:rPr lang="zh-CN" altLang="en-US" b="1" dirty="0">
                <a:solidFill>
                  <a:schemeClr val="bg1"/>
                </a:solidFill>
              </a:rPr>
              <a:t>的</a:t>
            </a:r>
            <a:r>
              <a:rPr lang="zh-CN" altLang="en-US" b="1" dirty="0">
                <a:solidFill>
                  <a:srgbClr val="FFC000"/>
                </a:solidFill>
              </a:rPr>
              <a:t>演进</a:t>
            </a:r>
            <a:r>
              <a:rPr lang="zh-CN" altLang="en-US" b="1" dirty="0">
                <a:solidFill>
                  <a:schemeClr val="bg1"/>
                </a:solidFill>
              </a:rPr>
              <a:t>版本。</a:t>
            </a:r>
            <a:endParaRPr lang="en-US" altLang="zh-CN" b="1" dirty="0">
              <a:solidFill>
                <a:schemeClr val="bg1"/>
              </a:solidFill>
            </a:endParaRPr>
          </a:p>
          <a:p>
            <a:pPr marL="285750" indent="-285750">
              <a:lnSpc>
                <a:spcPct val="200000"/>
              </a:lnSpc>
              <a:buFont typeface="Arial" panose="020B0604020202020204" pitchFamily="34" charset="0"/>
              <a:buChar char="•"/>
            </a:pPr>
            <a:r>
              <a:rPr lang="zh-CN" altLang="en-US" b="1" dirty="0">
                <a:solidFill>
                  <a:schemeClr val="bg1"/>
                </a:solidFill>
              </a:rPr>
              <a:t>在这种模式下，</a:t>
            </a:r>
            <a:r>
              <a:rPr lang="en-US" altLang="zh-CN" b="1" dirty="0">
                <a:solidFill>
                  <a:srgbClr val="FFC000"/>
                </a:solidFill>
              </a:rPr>
              <a:t>View</a:t>
            </a:r>
            <a:r>
              <a:rPr lang="zh-CN" altLang="en-US" b="1" dirty="0">
                <a:solidFill>
                  <a:schemeClr val="bg1"/>
                </a:solidFill>
              </a:rPr>
              <a:t>接收</a:t>
            </a:r>
            <a:r>
              <a:rPr lang="en-US" altLang="zh-CN" b="1" dirty="0">
                <a:solidFill>
                  <a:schemeClr val="bg1"/>
                </a:solidFill>
              </a:rPr>
              <a:t>UI</a:t>
            </a:r>
            <a:r>
              <a:rPr lang="zh-CN" altLang="en-US" b="1" dirty="0">
                <a:solidFill>
                  <a:schemeClr val="bg1"/>
                </a:solidFill>
              </a:rPr>
              <a:t>事件并根据需要调用</a:t>
            </a:r>
            <a:r>
              <a:rPr lang="en-US" altLang="zh-CN" b="1" dirty="0">
                <a:solidFill>
                  <a:srgbClr val="FFC000"/>
                </a:solidFill>
              </a:rPr>
              <a:t>Presenter</a:t>
            </a:r>
            <a:r>
              <a:rPr lang="zh-CN" altLang="en-US" b="1" dirty="0">
                <a:solidFill>
                  <a:schemeClr val="bg1"/>
                </a:solidFill>
              </a:rPr>
              <a:t>。</a:t>
            </a:r>
            <a:endParaRPr lang="en-US" altLang="zh-CN" b="1" dirty="0">
              <a:solidFill>
                <a:schemeClr val="bg1"/>
              </a:solidFill>
            </a:endParaRPr>
          </a:p>
          <a:p>
            <a:pPr marL="285750" indent="-285750">
              <a:lnSpc>
                <a:spcPct val="200000"/>
              </a:lnSpc>
              <a:buFont typeface="Arial" panose="020B0604020202020204" pitchFamily="34" charset="0"/>
              <a:buChar char="•"/>
            </a:pPr>
            <a:r>
              <a:rPr lang="en-US" altLang="zh-CN" b="1" dirty="0">
                <a:solidFill>
                  <a:srgbClr val="FFC000"/>
                </a:solidFill>
              </a:rPr>
              <a:t>Presenter</a:t>
            </a:r>
            <a:r>
              <a:rPr lang="zh-CN" altLang="en-US" b="1" dirty="0">
                <a:solidFill>
                  <a:schemeClr val="bg1"/>
                </a:solidFill>
              </a:rPr>
              <a:t>还负责使用</a:t>
            </a:r>
            <a:r>
              <a:rPr lang="en-US" altLang="zh-CN" b="1" dirty="0">
                <a:solidFill>
                  <a:schemeClr val="bg1"/>
                </a:solidFill>
              </a:rPr>
              <a:t>Model</a:t>
            </a:r>
            <a:r>
              <a:rPr lang="zh-CN" altLang="en-US" b="1" dirty="0">
                <a:solidFill>
                  <a:schemeClr val="bg1"/>
                </a:solidFill>
              </a:rPr>
              <a:t>生成的新数据来更新</a:t>
            </a:r>
            <a:r>
              <a:rPr lang="en-US" altLang="zh-CN" b="1" dirty="0">
                <a:solidFill>
                  <a:srgbClr val="FFC000"/>
                </a:solidFill>
              </a:rPr>
              <a:t>View</a:t>
            </a:r>
            <a:r>
              <a:rPr lang="zh-CN" altLang="en-US" b="1" dirty="0">
                <a:solidFill>
                  <a:schemeClr val="bg1"/>
                </a:solidFill>
              </a:rPr>
              <a:t>。</a:t>
            </a:r>
          </a:p>
        </p:txBody>
      </p:sp>
      <p:pic>
        <p:nvPicPr>
          <p:cNvPr id="11" name="图片 10">
            <a:extLst>
              <a:ext uri="{FF2B5EF4-FFF2-40B4-BE49-F238E27FC236}">
                <a16:creationId xmlns:a16="http://schemas.microsoft.com/office/drawing/2014/main" id="{3356A335-3067-4921-8EE3-481F35B1FEF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44915" y="1660577"/>
            <a:ext cx="2305050" cy="4019550"/>
          </a:xfrm>
          <a:prstGeom prst="rect">
            <a:avLst/>
          </a:prstGeom>
        </p:spPr>
      </p:pic>
      <p:sp>
        <p:nvSpPr>
          <p:cNvPr id="12" name="文本框 11">
            <a:extLst>
              <a:ext uri="{FF2B5EF4-FFF2-40B4-BE49-F238E27FC236}">
                <a16:creationId xmlns:a16="http://schemas.microsoft.com/office/drawing/2014/main" id="{EBDD5103-4E53-4A20-868A-F33A4A9B8EA7}"/>
              </a:ext>
            </a:extLst>
          </p:cNvPr>
          <p:cNvSpPr txBox="1"/>
          <p:nvPr/>
        </p:nvSpPr>
        <p:spPr>
          <a:xfrm>
            <a:off x="865944" y="4466039"/>
            <a:ext cx="7444740" cy="563744"/>
          </a:xfrm>
          <a:prstGeom prst="rect">
            <a:avLst/>
          </a:prstGeom>
          <a:noFill/>
        </p:spPr>
        <p:txBody>
          <a:bodyPr wrap="square" rtlCol="0">
            <a:spAutoFit/>
          </a:bodyPr>
          <a:lstStyle/>
          <a:p>
            <a:pPr>
              <a:lnSpc>
                <a:spcPct val="200000"/>
              </a:lnSpc>
            </a:pPr>
            <a:r>
              <a:rPr lang="zh-CN" altLang="en-US" dirty="0">
                <a:solidFill>
                  <a:schemeClr val="bg1"/>
                </a:solidFill>
              </a:rPr>
              <a:t>作为</a:t>
            </a:r>
            <a:r>
              <a:rPr lang="en-US" altLang="zh-CN" dirty="0">
                <a:solidFill>
                  <a:schemeClr val="bg1"/>
                </a:solidFill>
              </a:rPr>
              <a:t>MVP</a:t>
            </a:r>
            <a:r>
              <a:rPr lang="zh-CN" altLang="en-US" dirty="0">
                <a:solidFill>
                  <a:schemeClr val="bg1"/>
                </a:solidFill>
              </a:rPr>
              <a:t>的</a:t>
            </a:r>
            <a:r>
              <a:rPr lang="zh-CN" altLang="en-US" dirty="0">
                <a:solidFill>
                  <a:srgbClr val="FFC000"/>
                </a:solidFill>
              </a:rPr>
              <a:t>核心</a:t>
            </a:r>
            <a:r>
              <a:rPr lang="zh-CN" altLang="en-US" dirty="0">
                <a:solidFill>
                  <a:schemeClr val="bg1"/>
                </a:solidFill>
              </a:rPr>
              <a:t>，</a:t>
            </a:r>
            <a:r>
              <a:rPr lang="en-US" altLang="zh-CN" dirty="0">
                <a:solidFill>
                  <a:schemeClr val="bg1"/>
                </a:solidFill>
              </a:rPr>
              <a:t>Presenter</a:t>
            </a:r>
            <a:r>
              <a:rPr lang="zh-CN" altLang="en-US" dirty="0">
                <a:solidFill>
                  <a:schemeClr val="bg1"/>
                </a:solidFill>
              </a:rPr>
              <a:t>可通过</a:t>
            </a:r>
            <a:r>
              <a:rPr lang="en-US" altLang="zh-CN" dirty="0">
                <a:solidFill>
                  <a:schemeClr val="bg1"/>
                </a:solidFill>
              </a:rPr>
              <a:t>Model</a:t>
            </a:r>
            <a:r>
              <a:rPr lang="zh-CN" altLang="en-US" dirty="0">
                <a:solidFill>
                  <a:schemeClr val="bg1"/>
                </a:solidFill>
              </a:rPr>
              <a:t>和</a:t>
            </a:r>
            <a:r>
              <a:rPr lang="en-US" altLang="zh-CN" dirty="0">
                <a:solidFill>
                  <a:schemeClr val="bg1"/>
                </a:solidFill>
              </a:rPr>
              <a:t>View</a:t>
            </a:r>
            <a:r>
              <a:rPr lang="zh-CN" altLang="en-US" dirty="0">
                <a:solidFill>
                  <a:schemeClr val="bg1"/>
                </a:solidFill>
              </a:rPr>
              <a:t>定义的接口来调用它们</a:t>
            </a:r>
          </a:p>
        </p:txBody>
      </p:sp>
      <p:sp>
        <p:nvSpPr>
          <p:cNvPr id="13" name="文本框 12">
            <a:extLst>
              <a:ext uri="{FF2B5EF4-FFF2-40B4-BE49-F238E27FC236}">
                <a16:creationId xmlns:a16="http://schemas.microsoft.com/office/drawing/2014/main" id="{943D1D97-1BB4-4513-AEC2-C800B6F45CFB}"/>
              </a:ext>
            </a:extLst>
          </p:cNvPr>
          <p:cNvSpPr txBox="1"/>
          <p:nvPr/>
        </p:nvSpPr>
        <p:spPr>
          <a:xfrm>
            <a:off x="865944" y="5300832"/>
            <a:ext cx="5755836" cy="369332"/>
          </a:xfrm>
          <a:prstGeom prst="rect">
            <a:avLst/>
          </a:prstGeom>
          <a:noFill/>
        </p:spPr>
        <p:txBody>
          <a:bodyPr wrap="square" rtlCol="0">
            <a:spAutoFit/>
          </a:bodyPr>
          <a:lstStyle/>
          <a:p>
            <a:r>
              <a:rPr lang="en-US" altLang="zh-CN" dirty="0">
                <a:solidFill>
                  <a:schemeClr val="bg1"/>
                </a:solidFill>
              </a:rPr>
              <a:t>Presenter</a:t>
            </a:r>
            <a:r>
              <a:rPr lang="zh-CN" altLang="en-US" dirty="0">
                <a:solidFill>
                  <a:schemeClr val="bg1"/>
                </a:solidFill>
              </a:rPr>
              <a:t>虽然特别“忙”，但也因此方便了</a:t>
            </a:r>
            <a:r>
              <a:rPr lang="en-US" altLang="zh-CN" dirty="0">
                <a:solidFill>
                  <a:srgbClr val="FFC000"/>
                </a:solidFill>
              </a:rPr>
              <a:t>Unit-Testing</a:t>
            </a:r>
            <a:r>
              <a:rPr lang="en-US" altLang="zh-CN" dirty="0">
                <a:solidFill>
                  <a:schemeClr val="bg1"/>
                </a:solidFill>
              </a:rPr>
              <a:t>!</a:t>
            </a:r>
            <a:endParaRPr lang="zh-CN" altLang="en-US" dirty="0">
              <a:solidFill>
                <a:schemeClr val="bg1"/>
              </a:solidFill>
            </a:endParaRPr>
          </a:p>
        </p:txBody>
      </p:sp>
    </p:spTree>
    <p:extLst>
      <p:ext uri="{BB962C8B-B14F-4D97-AF65-F5344CB8AC3E}">
        <p14:creationId xmlns:p14="http://schemas.microsoft.com/office/powerpoint/2010/main" val="260417357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350952"/>
            <a:ext cx="11074734" cy="471380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661190" y="1716979"/>
            <a:ext cx="3187896" cy="523220"/>
          </a:xfrm>
          <a:prstGeom prst="rect">
            <a:avLst/>
          </a:prstGeom>
          <a:noFill/>
        </p:spPr>
        <p:txBody>
          <a:bodyPr wrap="square" rtlCol="0">
            <a:spAutoFit/>
          </a:bodyPr>
          <a:lstStyle/>
          <a:p>
            <a:r>
              <a:rPr lang="en-US" altLang="zh-CN" sz="2800" dirty="0">
                <a:solidFill>
                  <a:schemeClr val="bg1"/>
                </a:solidFill>
              </a:rPr>
              <a:t>MVP Passive view</a:t>
            </a:r>
          </a:p>
        </p:txBody>
      </p:sp>
      <p:pic>
        <p:nvPicPr>
          <p:cNvPr id="3" name="图片 2">
            <a:extLst>
              <a:ext uri="{FF2B5EF4-FFF2-40B4-BE49-F238E27FC236}">
                <a16:creationId xmlns:a16="http://schemas.microsoft.com/office/drawing/2014/main" id="{E371B1A6-807C-4CAF-A8E6-6B8D12003B0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69546" y="2759023"/>
            <a:ext cx="2362201" cy="2438400"/>
          </a:xfrm>
          <a:prstGeom prst="rect">
            <a:avLst/>
          </a:prstGeom>
        </p:spPr>
      </p:pic>
      <p:pic>
        <p:nvPicPr>
          <p:cNvPr id="5" name="图片 4">
            <a:extLst>
              <a:ext uri="{FF2B5EF4-FFF2-40B4-BE49-F238E27FC236}">
                <a16:creationId xmlns:a16="http://schemas.microsoft.com/office/drawing/2014/main" id="{CA9C12FF-C6A5-454D-BB0C-71BFEFF503A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41623" y="2759023"/>
            <a:ext cx="2362200" cy="2438400"/>
          </a:xfrm>
          <a:prstGeom prst="rect">
            <a:avLst/>
          </a:prstGeom>
        </p:spPr>
      </p:pic>
      <p:sp>
        <p:nvSpPr>
          <p:cNvPr id="10" name="文本框 9">
            <a:extLst>
              <a:ext uri="{FF2B5EF4-FFF2-40B4-BE49-F238E27FC236}">
                <a16:creationId xmlns:a16="http://schemas.microsoft.com/office/drawing/2014/main" id="{6564804D-B299-4D8F-A447-26AC97B34FCE}"/>
              </a:ext>
            </a:extLst>
          </p:cNvPr>
          <p:cNvSpPr txBox="1"/>
          <p:nvPr/>
        </p:nvSpPr>
        <p:spPr>
          <a:xfrm>
            <a:off x="5951642" y="1716979"/>
            <a:ext cx="5118142" cy="523220"/>
          </a:xfrm>
          <a:prstGeom prst="rect">
            <a:avLst/>
          </a:prstGeom>
          <a:noFill/>
        </p:spPr>
        <p:txBody>
          <a:bodyPr wrap="square" rtlCol="0">
            <a:spAutoFit/>
          </a:bodyPr>
          <a:lstStyle/>
          <a:p>
            <a:r>
              <a:rPr lang="en-US" altLang="zh-CN" sz="2800" dirty="0">
                <a:solidFill>
                  <a:schemeClr val="bg1"/>
                </a:solidFill>
              </a:rPr>
              <a:t>MVP Supervising Controller</a:t>
            </a:r>
            <a:endParaRPr lang="zh-CN" altLang="en-US" sz="2800" dirty="0">
              <a:solidFill>
                <a:schemeClr val="bg1"/>
              </a:solidFill>
            </a:endParaRPr>
          </a:p>
        </p:txBody>
      </p:sp>
      <p:sp>
        <p:nvSpPr>
          <p:cNvPr id="13" name="文本框 12">
            <a:extLst>
              <a:ext uri="{FF2B5EF4-FFF2-40B4-BE49-F238E27FC236}">
                <a16:creationId xmlns:a16="http://schemas.microsoft.com/office/drawing/2014/main" id="{85FFC1A2-F03B-431F-92A8-5F1E49A9285B}"/>
              </a:ext>
            </a:extLst>
          </p:cNvPr>
          <p:cNvSpPr txBox="1"/>
          <p:nvPr/>
        </p:nvSpPr>
        <p:spPr>
          <a:xfrm>
            <a:off x="5482840" y="3716613"/>
            <a:ext cx="721134" cy="523220"/>
          </a:xfrm>
          <a:prstGeom prst="rect">
            <a:avLst/>
          </a:prstGeom>
          <a:noFill/>
        </p:spPr>
        <p:txBody>
          <a:bodyPr wrap="square" rtlCol="0">
            <a:spAutoFit/>
          </a:bodyPr>
          <a:lstStyle/>
          <a:p>
            <a:r>
              <a:rPr lang="en-US" altLang="zh-CN" sz="2800" dirty="0">
                <a:solidFill>
                  <a:srgbClr val="FFC000"/>
                </a:solidFill>
              </a:rPr>
              <a:t>VS</a:t>
            </a:r>
            <a:endParaRPr lang="zh-CN" altLang="en-US" sz="2800" dirty="0">
              <a:solidFill>
                <a:srgbClr val="FFC000"/>
              </a:solidFill>
            </a:endParaRPr>
          </a:p>
        </p:txBody>
      </p:sp>
    </p:spTree>
    <p:extLst>
      <p:ext uri="{BB962C8B-B14F-4D97-AF65-F5344CB8AC3E}">
        <p14:creationId xmlns:p14="http://schemas.microsoft.com/office/powerpoint/2010/main" val="22478987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350952"/>
            <a:ext cx="11074734" cy="471380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661190" y="1716979"/>
            <a:ext cx="3187896" cy="523220"/>
          </a:xfrm>
          <a:prstGeom prst="rect">
            <a:avLst/>
          </a:prstGeom>
          <a:noFill/>
        </p:spPr>
        <p:txBody>
          <a:bodyPr wrap="square" rtlCol="0">
            <a:spAutoFit/>
          </a:bodyPr>
          <a:lstStyle/>
          <a:p>
            <a:r>
              <a:rPr lang="en-US" altLang="zh-CN" sz="2800" dirty="0">
                <a:solidFill>
                  <a:schemeClr val="bg1"/>
                </a:solidFill>
              </a:rPr>
              <a:t>MVC</a:t>
            </a:r>
            <a:r>
              <a:rPr lang="zh-CN" altLang="en-US" sz="2800" dirty="0">
                <a:solidFill>
                  <a:schemeClr val="bg1"/>
                </a:solidFill>
              </a:rPr>
              <a:t>、</a:t>
            </a:r>
            <a:r>
              <a:rPr lang="en-US" altLang="zh-CN" sz="2800" dirty="0">
                <a:solidFill>
                  <a:schemeClr val="bg1"/>
                </a:solidFill>
              </a:rPr>
              <a:t>MVP</a:t>
            </a:r>
            <a:r>
              <a:rPr lang="zh-CN" altLang="en-US" sz="2800" dirty="0">
                <a:solidFill>
                  <a:schemeClr val="bg1"/>
                </a:solidFill>
              </a:rPr>
              <a:t>的不同</a:t>
            </a:r>
            <a:endParaRPr lang="en-US" altLang="zh-CN" sz="2800" dirty="0">
              <a:solidFill>
                <a:schemeClr val="bg1"/>
              </a:solidFill>
            </a:endParaRPr>
          </a:p>
        </p:txBody>
      </p:sp>
      <p:sp>
        <p:nvSpPr>
          <p:cNvPr id="6" name="椭圆 5">
            <a:extLst>
              <a:ext uri="{FF2B5EF4-FFF2-40B4-BE49-F238E27FC236}">
                <a16:creationId xmlns:a16="http://schemas.microsoft.com/office/drawing/2014/main" id="{46C9F307-595A-43E9-AFE8-894EA4C20F00}"/>
              </a:ext>
            </a:extLst>
          </p:cNvPr>
          <p:cNvSpPr/>
          <p:nvPr/>
        </p:nvSpPr>
        <p:spPr>
          <a:xfrm>
            <a:off x="2720340" y="3497580"/>
            <a:ext cx="2128746" cy="36576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6F1659E-69A9-46D8-B849-79DFBD78F6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592902" y="2491829"/>
            <a:ext cx="7006195" cy="3163735"/>
          </a:xfrm>
          <a:prstGeom prst="rect">
            <a:avLst/>
          </a:prstGeom>
        </p:spPr>
      </p:pic>
    </p:spTree>
    <p:extLst>
      <p:ext uri="{BB962C8B-B14F-4D97-AF65-F5344CB8AC3E}">
        <p14:creationId xmlns:p14="http://schemas.microsoft.com/office/powerpoint/2010/main" val="7860928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文本框 2"/>
          <p:cNvSpPr txBox="1"/>
          <p:nvPr/>
        </p:nvSpPr>
        <p:spPr>
          <a:xfrm>
            <a:off x="3782056" y="3001513"/>
            <a:ext cx="6657343" cy="913007"/>
          </a:xfrm>
          <a:prstGeom prst="rect">
            <a:avLst/>
          </a:prstGeom>
          <a:noFill/>
        </p:spPr>
        <p:txBody>
          <a:bodyPr wrap="square" rtlCol="0">
            <a:spAutoFit/>
          </a:bodyPr>
          <a:lstStyle/>
          <a:p>
            <a:r>
              <a:rPr lang="en-US" altLang="zh-CN" sz="5333" b="1" dirty="0">
                <a:solidFill>
                  <a:schemeClr val="bg1"/>
                </a:solidFill>
              </a:rPr>
              <a:t>MVC</a:t>
            </a:r>
            <a:r>
              <a:rPr lang="zh-CN" altLang="en-US" sz="5333" b="1" dirty="0">
                <a:solidFill>
                  <a:schemeClr val="bg1"/>
                </a:solidFill>
              </a:rPr>
              <a:t>在</a:t>
            </a:r>
            <a:r>
              <a:rPr lang="en-US" altLang="zh-CN" sz="5333" b="1" dirty="0">
                <a:solidFill>
                  <a:schemeClr val="bg1"/>
                </a:solidFill>
              </a:rPr>
              <a:t>Web</a:t>
            </a:r>
            <a:r>
              <a:rPr lang="zh-CN" altLang="en-US" sz="5333" b="1" dirty="0">
                <a:solidFill>
                  <a:schemeClr val="bg1"/>
                </a:solidFill>
              </a:rPr>
              <a:t>大显身手</a:t>
            </a:r>
            <a:endParaRPr lang="en-US" altLang="zh-CN" sz="5333" b="1" dirty="0">
              <a:solidFill>
                <a:schemeClr val="bg1"/>
              </a:solidFill>
            </a:endParaRPr>
          </a:p>
        </p:txBody>
      </p:sp>
      <p:sp>
        <p:nvSpPr>
          <p:cNvPr id="7" name="椭圆 6">
            <a:extLst>
              <a:ext uri="{FF2B5EF4-FFF2-40B4-BE49-F238E27FC236}">
                <a16:creationId xmlns:a16="http://schemas.microsoft.com/office/drawing/2014/main" id="{EF95013D-2574-4169-9252-05F007D68AD8}"/>
              </a:ext>
            </a:extLst>
          </p:cNvPr>
          <p:cNvSpPr/>
          <p:nvPr/>
        </p:nvSpPr>
        <p:spPr>
          <a:xfrm>
            <a:off x="2375679" y="3001513"/>
            <a:ext cx="905212" cy="91300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rPr>
              <a:t>4</a:t>
            </a:r>
            <a:endParaRPr lang="zh-CN" altLang="en-US" sz="4400" dirty="0">
              <a:solidFill>
                <a:schemeClr val="bg1"/>
              </a:solidFill>
            </a:endParaRPr>
          </a:p>
        </p:txBody>
      </p:sp>
    </p:spTree>
    <p:extLst>
      <p:ext uri="{BB962C8B-B14F-4D97-AF65-F5344CB8AC3E}">
        <p14:creationId xmlns:p14="http://schemas.microsoft.com/office/powerpoint/2010/main" val="128413247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072096"/>
            <a:ext cx="11074734" cy="50161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877518" y="1440658"/>
            <a:ext cx="2109522" cy="523220"/>
          </a:xfrm>
          <a:prstGeom prst="rect">
            <a:avLst/>
          </a:prstGeom>
          <a:noFill/>
        </p:spPr>
        <p:txBody>
          <a:bodyPr wrap="square" rtlCol="0">
            <a:spAutoFit/>
          </a:bodyPr>
          <a:lstStyle/>
          <a:p>
            <a:r>
              <a:rPr lang="en-US" altLang="zh-CN" sz="2800" dirty="0">
                <a:solidFill>
                  <a:schemeClr val="bg1"/>
                </a:solidFill>
              </a:rPr>
              <a:t>WEB MVC</a:t>
            </a:r>
            <a:endParaRPr lang="zh-CN" altLang="en-US" sz="2800" dirty="0">
              <a:solidFill>
                <a:schemeClr val="bg1"/>
              </a:solidFill>
            </a:endParaRPr>
          </a:p>
        </p:txBody>
      </p:sp>
      <p:sp>
        <p:nvSpPr>
          <p:cNvPr id="2" name="文本框 1">
            <a:extLst>
              <a:ext uri="{FF2B5EF4-FFF2-40B4-BE49-F238E27FC236}">
                <a16:creationId xmlns:a16="http://schemas.microsoft.com/office/drawing/2014/main" id="{74EE6A3E-D02D-4114-A0B0-A9DDBAE24CA7}"/>
              </a:ext>
            </a:extLst>
          </p:cNvPr>
          <p:cNvSpPr txBox="1"/>
          <p:nvPr/>
        </p:nvSpPr>
        <p:spPr>
          <a:xfrm>
            <a:off x="877518" y="1963878"/>
            <a:ext cx="10264255" cy="1117742"/>
          </a:xfrm>
          <a:prstGeom prst="rect">
            <a:avLst/>
          </a:prstGeom>
          <a:noFill/>
        </p:spPr>
        <p:txBody>
          <a:bodyPr wrap="square" rtlCol="0">
            <a:spAutoFit/>
          </a:bodyPr>
          <a:lstStyle/>
          <a:p>
            <a:pPr>
              <a:lnSpc>
                <a:spcPct val="200000"/>
              </a:lnSpc>
            </a:pPr>
            <a:r>
              <a:rPr lang="zh-CN" altLang="en-US" b="1" dirty="0">
                <a:solidFill>
                  <a:schemeClr val="bg1"/>
                </a:solidFill>
              </a:rPr>
              <a:t>在</a:t>
            </a:r>
            <a:r>
              <a:rPr lang="en-US" altLang="zh-CN" b="1" dirty="0">
                <a:solidFill>
                  <a:schemeClr val="bg1"/>
                </a:solidFill>
              </a:rPr>
              <a:t>1996</a:t>
            </a:r>
            <a:r>
              <a:rPr lang="zh-CN" altLang="en-US" b="1" dirty="0">
                <a:solidFill>
                  <a:schemeClr val="bg1"/>
                </a:solidFill>
              </a:rPr>
              <a:t>年引入</a:t>
            </a:r>
            <a:r>
              <a:rPr lang="en-US" altLang="zh-CN" b="1" dirty="0">
                <a:solidFill>
                  <a:srgbClr val="FFC000"/>
                </a:solidFill>
              </a:rPr>
              <a:t>WebObjects</a:t>
            </a:r>
            <a:r>
              <a:rPr lang="zh-CN" altLang="en-US" b="1" dirty="0">
                <a:solidFill>
                  <a:schemeClr val="bg1"/>
                </a:solidFill>
              </a:rPr>
              <a:t>之后，在</a:t>
            </a:r>
            <a:r>
              <a:rPr lang="en-US" altLang="zh-CN" b="1" dirty="0">
                <a:solidFill>
                  <a:schemeClr val="bg1"/>
                </a:solidFill>
              </a:rPr>
              <a:t>Web</a:t>
            </a:r>
            <a:r>
              <a:rPr lang="zh-CN" altLang="en-US" b="1" dirty="0">
                <a:solidFill>
                  <a:schemeClr val="bg1"/>
                </a:solidFill>
              </a:rPr>
              <a:t>应用程序中对</a:t>
            </a:r>
            <a:r>
              <a:rPr lang="en-US" altLang="zh-CN" b="1" dirty="0">
                <a:solidFill>
                  <a:schemeClr val="bg1"/>
                </a:solidFill>
              </a:rPr>
              <a:t>MVC</a:t>
            </a:r>
            <a:r>
              <a:rPr lang="zh-CN" altLang="en-US" b="1" dirty="0">
                <a:solidFill>
                  <a:schemeClr val="bg1"/>
                </a:solidFill>
              </a:rPr>
              <a:t>模式的使用激增，尤其是当</a:t>
            </a:r>
            <a:r>
              <a:rPr lang="en-US" altLang="zh-CN" b="1" dirty="0">
                <a:solidFill>
                  <a:schemeClr val="bg1"/>
                </a:solidFill>
              </a:rPr>
              <a:t>WebObjects</a:t>
            </a:r>
            <a:r>
              <a:rPr lang="zh-CN" altLang="en-US" b="1" dirty="0">
                <a:solidFill>
                  <a:schemeClr val="bg1"/>
                </a:solidFill>
              </a:rPr>
              <a:t>移植到</a:t>
            </a:r>
            <a:r>
              <a:rPr lang="en-US" altLang="zh-CN" b="1" dirty="0">
                <a:solidFill>
                  <a:schemeClr val="bg1"/>
                </a:solidFill>
              </a:rPr>
              <a:t>Java</a:t>
            </a:r>
            <a:r>
              <a:rPr lang="zh-CN" altLang="en-US" b="1" dirty="0">
                <a:solidFill>
                  <a:schemeClr val="bg1"/>
                </a:solidFill>
              </a:rPr>
              <a:t>时，</a:t>
            </a:r>
            <a:r>
              <a:rPr lang="en-US" altLang="zh-CN" b="1" dirty="0">
                <a:solidFill>
                  <a:schemeClr val="bg1"/>
                </a:solidFill>
              </a:rPr>
              <a:t>MVC</a:t>
            </a:r>
            <a:r>
              <a:rPr lang="zh-CN" altLang="en-US" b="1" dirty="0">
                <a:solidFill>
                  <a:schemeClr val="bg1"/>
                </a:solidFill>
              </a:rPr>
              <a:t>模式在</a:t>
            </a:r>
            <a:r>
              <a:rPr lang="en-US" altLang="zh-CN" b="1" dirty="0">
                <a:solidFill>
                  <a:schemeClr val="bg1"/>
                </a:solidFill>
              </a:rPr>
              <a:t>Java</a:t>
            </a:r>
            <a:r>
              <a:rPr lang="zh-CN" altLang="en-US" b="1" dirty="0">
                <a:solidFill>
                  <a:schemeClr val="bg1"/>
                </a:solidFill>
              </a:rPr>
              <a:t>开发人员中变得很流行。</a:t>
            </a:r>
            <a:endParaRPr lang="en-US" altLang="zh-CN" b="1" dirty="0">
              <a:solidFill>
                <a:schemeClr val="bg1"/>
              </a:solidFill>
            </a:endParaRPr>
          </a:p>
        </p:txBody>
      </p:sp>
      <p:sp>
        <p:nvSpPr>
          <p:cNvPr id="3" name="文本框 2">
            <a:extLst>
              <a:ext uri="{FF2B5EF4-FFF2-40B4-BE49-F238E27FC236}">
                <a16:creationId xmlns:a16="http://schemas.microsoft.com/office/drawing/2014/main" id="{1AB0157C-3447-4C35-A0EA-9EAAAA2A2730}"/>
              </a:ext>
            </a:extLst>
          </p:cNvPr>
          <p:cNvSpPr txBox="1"/>
          <p:nvPr/>
        </p:nvSpPr>
        <p:spPr>
          <a:xfrm>
            <a:off x="877518" y="3429000"/>
            <a:ext cx="9092392" cy="2225738"/>
          </a:xfrm>
          <a:prstGeom prst="rect">
            <a:avLst/>
          </a:prstGeom>
          <a:noFill/>
        </p:spPr>
        <p:txBody>
          <a:bodyPr wrap="square" rtlCol="0">
            <a:spAutoFit/>
          </a:bodyPr>
          <a:lstStyle/>
          <a:p>
            <a:pPr>
              <a:lnSpc>
                <a:spcPct val="200000"/>
              </a:lnSpc>
            </a:pPr>
            <a:r>
              <a:rPr lang="zh-CN" altLang="en-US" dirty="0">
                <a:solidFill>
                  <a:schemeClr val="bg1"/>
                </a:solidFill>
              </a:rPr>
              <a:t>后来又出现了不少</a:t>
            </a:r>
            <a:r>
              <a:rPr lang="en-US" altLang="zh-CN" dirty="0">
                <a:solidFill>
                  <a:schemeClr val="bg1"/>
                </a:solidFill>
              </a:rPr>
              <a:t>Web MVC</a:t>
            </a:r>
            <a:r>
              <a:rPr lang="zh-CN" altLang="en-US" dirty="0">
                <a:solidFill>
                  <a:schemeClr val="bg1"/>
                </a:solidFill>
              </a:rPr>
              <a:t>开发框架，让</a:t>
            </a:r>
            <a:r>
              <a:rPr lang="en-US" altLang="zh-CN" dirty="0">
                <a:solidFill>
                  <a:schemeClr val="bg1"/>
                </a:solidFill>
              </a:rPr>
              <a:t>MVC</a:t>
            </a:r>
            <a:r>
              <a:rPr lang="zh-CN" altLang="en-US" dirty="0">
                <a:solidFill>
                  <a:schemeClr val="bg1"/>
                </a:solidFill>
              </a:rPr>
              <a:t>在开发者之间得到进一步推广</a:t>
            </a:r>
            <a:endParaRPr lang="en-US" altLang="zh-CN" dirty="0">
              <a:solidFill>
                <a:schemeClr val="bg1"/>
              </a:solidFill>
            </a:endParaRPr>
          </a:p>
          <a:p>
            <a:pPr marL="285750" indent="-285750">
              <a:lnSpc>
                <a:spcPct val="200000"/>
              </a:lnSpc>
              <a:buFont typeface="Arial" panose="020B0604020202020204" pitchFamily="34" charset="0"/>
              <a:buChar char="•"/>
            </a:pPr>
            <a:r>
              <a:rPr lang="en-US" altLang="zh-CN" dirty="0">
                <a:solidFill>
                  <a:schemeClr val="bg1"/>
                </a:solidFill>
              </a:rPr>
              <a:t>Java</a:t>
            </a:r>
            <a:r>
              <a:rPr lang="zh-CN" altLang="en-US" dirty="0">
                <a:solidFill>
                  <a:schemeClr val="bg1"/>
                </a:solidFill>
              </a:rPr>
              <a:t>中：</a:t>
            </a:r>
            <a:r>
              <a:rPr lang="en-US" altLang="zh-CN" dirty="0">
                <a:solidFill>
                  <a:srgbClr val="FFC000"/>
                </a:solidFill>
              </a:rPr>
              <a:t>Spring</a:t>
            </a:r>
            <a:r>
              <a:rPr lang="zh-CN" altLang="en-US" dirty="0">
                <a:solidFill>
                  <a:schemeClr val="bg1"/>
                </a:solidFill>
              </a:rPr>
              <a:t>（目前是事实上的</a:t>
            </a:r>
            <a:r>
              <a:rPr lang="en-US" altLang="zh-CN" dirty="0">
                <a:solidFill>
                  <a:schemeClr val="bg1"/>
                </a:solidFill>
              </a:rPr>
              <a:t>Web MVC</a:t>
            </a:r>
            <a:r>
              <a:rPr lang="zh-CN" altLang="en-US" dirty="0">
                <a:solidFill>
                  <a:schemeClr val="bg1"/>
                </a:solidFill>
              </a:rPr>
              <a:t>框架的工业标准</a:t>
            </a:r>
            <a:r>
              <a:rPr lang="en-US" altLang="zh-CN" dirty="0">
                <a:solidFill>
                  <a:schemeClr val="bg1"/>
                </a:solidFill>
              </a:rPr>
              <a:t>	</a:t>
            </a:r>
            <a:r>
              <a:rPr lang="zh-CN" altLang="en-US" dirty="0">
                <a:solidFill>
                  <a:schemeClr val="bg1"/>
                </a:solidFill>
              </a:rPr>
              <a:t>）</a:t>
            </a:r>
            <a:endParaRPr lang="en-US" altLang="zh-CN" dirty="0">
              <a:solidFill>
                <a:schemeClr val="bg1"/>
              </a:solidFill>
            </a:endParaRPr>
          </a:p>
          <a:p>
            <a:pPr marL="285750" indent="-285750">
              <a:lnSpc>
                <a:spcPct val="200000"/>
              </a:lnSpc>
              <a:buFont typeface="Arial" panose="020B0604020202020204" pitchFamily="34" charset="0"/>
              <a:buChar char="•"/>
            </a:pPr>
            <a:r>
              <a:rPr lang="en-US" altLang="zh-CN" dirty="0">
                <a:solidFill>
                  <a:schemeClr val="bg1"/>
                </a:solidFill>
              </a:rPr>
              <a:t>Python</a:t>
            </a:r>
            <a:r>
              <a:rPr lang="zh-CN" altLang="en-US" dirty="0">
                <a:solidFill>
                  <a:schemeClr val="bg1"/>
                </a:solidFill>
              </a:rPr>
              <a:t>中：</a:t>
            </a:r>
            <a:r>
              <a:rPr lang="en-US" altLang="zh-CN" dirty="0">
                <a:solidFill>
                  <a:schemeClr val="bg1"/>
                </a:solidFill>
              </a:rPr>
              <a:t>Django</a:t>
            </a:r>
          </a:p>
          <a:p>
            <a:pPr marL="285750" indent="-285750">
              <a:lnSpc>
                <a:spcPct val="200000"/>
              </a:lnSpc>
              <a:buFont typeface="Arial" panose="020B0604020202020204" pitchFamily="34" charset="0"/>
              <a:buChar char="•"/>
            </a:pPr>
            <a:r>
              <a:rPr lang="en-US" altLang="zh-CN" dirty="0">
                <a:solidFill>
                  <a:schemeClr val="bg1"/>
                </a:solidFill>
              </a:rPr>
              <a:t>Ruby</a:t>
            </a:r>
            <a:r>
              <a:rPr lang="zh-CN" altLang="en-US" dirty="0">
                <a:solidFill>
                  <a:schemeClr val="bg1"/>
                </a:solidFill>
              </a:rPr>
              <a:t>中：</a:t>
            </a:r>
            <a:r>
              <a:rPr lang="en-US" altLang="zh-CN" dirty="0">
                <a:solidFill>
                  <a:schemeClr val="bg1"/>
                </a:solidFill>
              </a:rPr>
              <a:t>Rails		</a:t>
            </a:r>
          </a:p>
        </p:txBody>
      </p:sp>
    </p:spTree>
    <p:extLst>
      <p:ext uri="{BB962C8B-B14F-4D97-AF65-F5344CB8AC3E}">
        <p14:creationId xmlns:p14="http://schemas.microsoft.com/office/powerpoint/2010/main" val="325138829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304800"/>
            <a:ext cx="11074734" cy="6278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029918" y="611119"/>
            <a:ext cx="2109522" cy="523220"/>
          </a:xfrm>
          <a:prstGeom prst="rect">
            <a:avLst/>
          </a:prstGeom>
          <a:noFill/>
        </p:spPr>
        <p:txBody>
          <a:bodyPr wrap="square" rtlCol="0">
            <a:spAutoFit/>
          </a:bodyPr>
          <a:lstStyle/>
          <a:p>
            <a:r>
              <a:rPr lang="en-US" altLang="zh-CN" sz="2800" dirty="0">
                <a:solidFill>
                  <a:schemeClr val="bg1"/>
                </a:solidFill>
              </a:rPr>
              <a:t>Spring MVC</a:t>
            </a:r>
            <a:endParaRPr lang="zh-CN" altLang="en-US" sz="2800" dirty="0">
              <a:solidFill>
                <a:schemeClr val="bg1"/>
              </a:solidFill>
            </a:endParaRPr>
          </a:p>
        </p:txBody>
      </p:sp>
      <p:pic>
        <p:nvPicPr>
          <p:cNvPr id="11" name="图片 10">
            <a:extLst>
              <a:ext uri="{FF2B5EF4-FFF2-40B4-BE49-F238E27FC236}">
                <a16:creationId xmlns:a16="http://schemas.microsoft.com/office/drawing/2014/main" id="{61D6F87C-F3CE-4B88-8532-5415D20CB07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4086" y="1440658"/>
            <a:ext cx="9666667" cy="4438095"/>
          </a:xfrm>
          <a:prstGeom prst="rect">
            <a:avLst/>
          </a:prstGeom>
        </p:spPr>
      </p:pic>
    </p:spTree>
    <p:extLst>
      <p:ext uri="{BB962C8B-B14F-4D97-AF65-F5344CB8AC3E}">
        <p14:creationId xmlns:p14="http://schemas.microsoft.com/office/powerpoint/2010/main" val="141842751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304800"/>
            <a:ext cx="11074734" cy="6278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029918" y="611119"/>
            <a:ext cx="2109522" cy="523220"/>
          </a:xfrm>
          <a:prstGeom prst="rect">
            <a:avLst/>
          </a:prstGeom>
          <a:noFill/>
        </p:spPr>
        <p:txBody>
          <a:bodyPr wrap="square" rtlCol="0">
            <a:spAutoFit/>
          </a:bodyPr>
          <a:lstStyle/>
          <a:p>
            <a:r>
              <a:rPr lang="en-US" altLang="zh-CN" sz="2800" dirty="0">
                <a:solidFill>
                  <a:schemeClr val="bg1"/>
                </a:solidFill>
              </a:rPr>
              <a:t>Spring MVC</a:t>
            </a:r>
            <a:endParaRPr lang="zh-CN" altLang="en-US" sz="2800" dirty="0">
              <a:solidFill>
                <a:schemeClr val="bg1"/>
              </a:solidFill>
            </a:endParaRPr>
          </a:p>
        </p:txBody>
      </p:sp>
      <p:pic>
        <p:nvPicPr>
          <p:cNvPr id="2" name="图片 1">
            <a:extLst>
              <a:ext uri="{FF2B5EF4-FFF2-40B4-BE49-F238E27FC236}">
                <a16:creationId xmlns:a16="http://schemas.microsoft.com/office/drawing/2014/main" id="{CAA73168-0D2A-4CE0-B1F1-7478E79226C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r="4207" b="-173"/>
          <a:stretch/>
        </p:blipFill>
        <p:spPr>
          <a:xfrm>
            <a:off x="1122891" y="1263104"/>
            <a:ext cx="7044565" cy="3473395"/>
          </a:xfrm>
          <a:prstGeom prst="rect">
            <a:avLst/>
          </a:prstGeom>
        </p:spPr>
      </p:pic>
      <p:pic>
        <p:nvPicPr>
          <p:cNvPr id="3" name="图片 2">
            <a:extLst>
              <a:ext uri="{FF2B5EF4-FFF2-40B4-BE49-F238E27FC236}">
                <a16:creationId xmlns:a16="http://schemas.microsoft.com/office/drawing/2014/main" id="{D4A43892-A81A-4692-A07F-A744A9B9705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4571" b="2958"/>
          <a:stretch/>
        </p:blipFill>
        <p:spPr>
          <a:xfrm>
            <a:off x="1122891" y="5108012"/>
            <a:ext cx="7177730" cy="1138869"/>
          </a:xfrm>
          <a:prstGeom prst="rect">
            <a:avLst/>
          </a:prstGeom>
        </p:spPr>
      </p:pic>
      <p:sp>
        <p:nvSpPr>
          <p:cNvPr id="4" name="文本框 3">
            <a:extLst>
              <a:ext uri="{FF2B5EF4-FFF2-40B4-BE49-F238E27FC236}">
                <a16:creationId xmlns:a16="http://schemas.microsoft.com/office/drawing/2014/main" id="{A81D588E-E65E-4C0D-89C3-5EA024379C38}"/>
              </a:ext>
            </a:extLst>
          </p:cNvPr>
          <p:cNvSpPr txBox="1"/>
          <p:nvPr/>
        </p:nvSpPr>
        <p:spPr>
          <a:xfrm>
            <a:off x="8717873" y="2039132"/>
            <a:ext cx="2707688" cy="2225738"/>
          </a:xfrm>
          <a:prstGeom prst="rect">
            <a:avLst/>
          </a:prstGeom>
          <a:noFill/>
        </p:spPr>
        <p:txBody>
          <a:bodyPr wrap="square" rtlCol="0">
            <a:spAutoFit/>
          </a:bodyPr>
          <a:lstStyle/>
          <a:p>
            <a:pPr>
              <a:lnSpc>
                <a:spcPct val="200000"/>
              </a:lnSpc>
            </a:pPr>
            <a:r>
              <a:rPr lang="en-US" altLang="zh-CN" dirty="0">
                <a:solidFill>
                  <a:schemeClr val="bg1"/>
                </a:solidFill>
              </a:rPr>
              <a:t>Web MVC</a:t>
            </a:r>
            <a:r>
              <a:rPr lang="zh-CN" altLang="en-US" dirty="0">
                <a:solidFill>
                  <a:schemeClr val="bg1"/>
                </a:solidFill>
              </a:rPr>
              <a:t>中一个很明显的特点是有一个“映射器”；依据用户的请求</a:t>
            </a:r>
            <a:r>
              <a:rPr lang="en-US" altLang="zh-CN" dirty="0">
                <a:solidFill>
                  <a:schemeClr val="bg1"/>
                </a:solidFill>
              </a:rPr>
              <a:t>URL</a:t>
            </a:r>
            <a:r>
              <a:rPr lang="zh-CN" altLang="en-US" dirty="0">
                <a:solidFill>
                  <a:schemeClr val="bg1"/>
                </a:solidFill>
              </a:rPr>
              <a:t>来匹配相应的代码逻辑。</a:t>
            </a:r>
          </a:p>
        </p:txBody>
      </p:sp>
    </p:spTree>
    <p:extLst>
      <p:ext uri="{BB962C8B-B14F-4D97-AF65-F5344CB8AC3E}">
        <p14:creationId xmlns:p14="http://schemas.microsoft.com/office/powerpoint/2010/main" val="3455703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304800"/>
            <a:ext cx="11074734" cy="6278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029917" y="611119"/>
            <a:ext cx="7776732" cy="523220"/>
          </a:xfrm>
          <a:prstGeom prst="rect">
            <a:avLst/>
          </a:prstGeom>
          <a:noFill/>
        </p:spPr>
        <p:txBody>
          <a:bodyPr wrap="square" rtlCol="0">
            <a:spAutoFit/>
          </a:bodyPr>
          <a:lstStyle/>
          <a:p>
            <a:r>
              <a:rPr lang="zh-CN" altLang="en-US" sz="2800" dirty="0">
                <a:solidFill>
                  <a:schemeClr val="bg1"/>
                </a:solidFill>
              </a:rPr>
              <a:t>传统</a:t>
            </a:r>
            <a:r>
              <a:rPr lang="en-US" altLang="zh-CN" sz="2800" dirty="0">
                <a:solidFill>
                  <a:schemeClr val="bg1"/>
                </a:solidFill>
              </a:rPr>
              <a:t>MVC</a:t>
            </a:r>
            <a:r>
              <a:rPr lang="zh-CN" altLang="en-US" sz="2800" dirty="0">
                <a:solidFill>
                  <a:schemeClr val="bg1"/>
                </a:solidFill>
              </a:rPr>
              <a:t>的做法：</a:t>
            </a:r>
            <a:r>
              <a:rPr lang="en-US" altLang="zh-CN" sz="2800" dirty="0">
                <a:solidFill>
                  <a:schemeClr val="bg1"/>
                </a:solidFill>
              </a:rPr>
              <a:t>View</a:t>
            </a:r>
            <a:r>
              <a:rPr lang="zh-CN" altLang="en-US" sz="2800" dirty="0">
                <a:solidFill>
                  <a:schemeClr val="bg1"/>
                </a:solidFill>
              </a:rPr>
              <a:t>和</a:t>
            </a:r>
            <a:r>
              <a:rPr lang="en-US" altLang="zh-CN" sz="2800" dirty="0">
                <a:solidFill>
                  <a:schemeClr val="bg1"/>
                </a:solidFill>
              </a:rPr>
              <a:t>Controller</a:t>
            </a:r>
            <a:r>
              <a:rPr lang="zh-CN" altLang="en-US" sz="2800" dirty="0">
                <a:solidFill>
                  <a:schemeClr val="bg1"/>
                </a:solidFill>
              </a:rPr>
              <a:t>一一对应</a:t>
            </a:r>
          </a:p>
        </p:txBody>
      </p:sp>
      <p:pic>
        <p:nvPicPr>
          <p:cNvPr id="5" name="图片 4">
            <a:extLst>
              <a:ext uri="{FF2B5EF4-FFF2-40B4-BE49-F238E27FC236}">
                <a16:creationId xmlns:a16="http://schemas.microsoft.com/office/drawing/2014/main" id="{96CCB91A-17DA-4C1C-84A0-86A6ECD120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3527" y="1522072"/>
            <a:ext cx="2316681" cy="4724809"/>
          </a:xfrm>
          <a:prstGeom prst="rect">
            <a:avLst/>
          </a:prstGeom>
        </p:spPr>
      </p:pic>
      <p:pic>
        <p:nvPicPr>
          <p:cNvPr id="6" name="图片 5">
            <a:extLst>
              <a:ext uri="{FF2B5EF4-FFF2-40B4-BE49-F238E27FC236}">
                <a16:creationId xmlns:a16="http://schemas.microsoft.com/office/drawing/2014/main" id="{BE98223F-2173-4054-A256-49A196E532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4023" y="1522072"/>
            <a:ext cx="5875529" cy="3147333"/>
          </a:xfrm>
          <a:prstGeom prst="rect">
            <a:avLst/>
          </a:prstGeom>
        </p:spPr>
      </p:pic>
      <p:sp>
        <p:nvSpPr>
          <p:cNvPr id="8" name="文本框 7">
            <a:extLst>
              <a:ext uri="{FF2B5EF4-FFF2-40B4-BE49-F238E27FC236}">
                <a16:creationId xmlns:a16="http://schemas.microsoft.com/office/drawing/2014/main" id="{D3CD327B-40DC-4A0A-BBDF-0E2E25D4EBEE}"/>
              </a:ext>
            </a:extLst>
          </p:cNvPr>
          <p:cNvSpPr txBox="1"/>
          <p:nvPr/>
        </p:nvSpPr>
        <p:spPr>
          <a:xfrm>
            <a:off x="4624023" y="4989250"/>
            <a:ext cx="6641740" cy="1117742"/>
          </a:xfrm>
          <a:prstGeom prst="rect">
            <a:avLst/>
          </a:prstGeom>
          <a:noFill/>
        </p:spPr>
        <p:txBody>
          <a:bodyPr wrap="square" rtlCol="0">
            <a:spAutoFit/>
          </a:bodyPr>
          <a:lstStyle/>
          <a:p>
            <a:pPr>
              <a:lnSpc>
                <a:spcPct val="200000"/>
              </a:lnSpc>
            </a:pPr>
            <a:r>
              <a:rPr lang="zh-CN" altLang="en-US" dirty="0">
                <a:solidFill>
                  <a:schemeClr val="bg1"/>
                </a:solidFill>
              </a:rPr>
              <a:t>上图是利用</a:t>
            </a:r>
            <a:r>
              <a:rPr lang="en-US" altLang="zh-CN" dirty="0" err="1">
                <a:solidFill>
                  <a:schemeClr val="bg1"/>
                </a:solidFill>
              </a:rPr>
              <a:t>javafx</a:t>
            </a:r>
            <a:r>
              <a:rPr lang="zh-CN" altLang="en-US" dirty="0">
                <a:solidFill>
                  <a:schemeClr val="bg1"/>
                </a:solidFill>
              </a:rPr>
              <a:t>编写的桌面应用程序，每个页面单独配置一个</a:t>
            </a:r>
            <a:r>
              <a:rPr lang="en-US" altLang="zh-CN" dirty="0">
                <a:solidFill>
                  <a:schemeClr val="bg1"/>
                </a:solidFill>
              </a:rPr>
              <a:t>Controller</a:t>
            </a:r>
            <a:r>
              <a:rPr lang="zh-CN" altLang="en-US" dirty="0">
                <a:solidFill>
                  <a:schemeClr val="bg1"/>
                </a:solidFill>
              </a:rPr>
              <a:t>，相较于前面介绍的“映射器”更加繁琐。</a:t>
            </a:r>
          </a:p>
        </p:txBody>
      </p:sp>
    </p:spTree>
    <p:extLst>
      <p:ext uri="{BB962C8B-B14F-4D97-AF65-F5344CB8AC3E}">
        <p14:creationId xmlns:p14="http://schemas.microsoft.com/office/powerpoint/2010/main" val="40025152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矩形 23"/>
          <p:cNvSpPr/>
          <p:nvPr/>
        </p:nvSpPr>
        <p:spPr>
          <a:xfrm>
            <a:off x="0" y="0"/>
            <a:ext cx="36957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541" name="文本框 1"/>
          <p:cNvSpPr txBox="1">
            <a:spLocks noChangeArrowheads="1"/>
          </p:cNvSpPr>
          <p:nvPr/>
        </p:nvSpPr>
        <p:spPr bwMode="auto">
          <a:xfrm>
            <a:off x="177800" y="3119438"/>
            <a:ext cx="33401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algn="ctr" eaLnBrk="1" fontAlgn="auto" hangingPunct="1">
              <a:spcBef>
                <a:spcPts val="0"/>
              </a:spcBef>
              <a:spcAft>
                <a:spcPts val="0"/>
              </a:spcAft>
              <a:defRPr/>
            </a:pPr>
            <a:r>
              <a:rPr lang="zh-CN" altLang="en-US" sz="3200" dirty="0">
                <a:solidFill>
                  <a:schemeClr val="bg1"/>
                </a:solidFill>
                <a:latin typeface="+mn-ea"/>
                <a:ea typeface="+mn-ea"/>
              </a:rPr>
              <a:t>目录 </a:t>
            </a:r>
            <a:r>
              <a:rPr lang="en-US" altLang="zh-CN" sz="3200" dirty="0">
                <a:solidFill>
                  <a:schemeClr val="bg1"/>
                </a:solidFill>
                <a:latin typeface="+mn-ea"/>
                <a:ea typeface="+mn-ea"/>
              </a:rPr>
              <a:t>/ </a:t>
            </a:r>
            <a:r>
              <a:rPr lang="en-US" altLang="zh-CN" sz="2667" dirty="0">
                <a:solidFill>
                  <a:schemeClr val="bg1"/>
                </a:solidFill>
                <a:latin typeface="+mn-ea"/>
                <a:ea typeface="+mn-ea"/>
              </a:rPr>
              <a:t>CONTENTS</a:t>
            </a:r>
            <a:endParaRPr lang="zh-CN" altLang="en-US" sz="2667" dirty="0">
              <a:solidFill>
                <a:schemeClr val="bg1"/>
              </a:solidFill>
              <a:latin typeface="+mn-ea"/>
              <a:ea typeface="+mn-ea"/>
            </a:endParaRPr>
          </a:p>
        </p:txBody>
      </p:sp>
      <p:sp>
        <p:nvSpPr>
          <p:cNvPr id="20" name="矩形 19"/>
          <p:cNvSpPr/>
          <p:nvPr/>
        </p:nvSpPr>
        <p:spPr>
          <a:xfrm>
            <a:off x="6997169" y="773067"/>
            <a:ext cx="902811" cy="523220"/>
          </a:xfrm>
          <a:prstGeom prst="rect">
            <a:avLst/>
          </a:prstGeom>
        </p:spPr>
        <p:txBody>
          <a:bodyPr wrap="none">
            <a:spAutoFit/>
          </a:bodyPr>
          <a:lstStyle/>
          <a:p>
            <a:pPr eaLnBrk="1" fontAlgn="auto" hangingPunct="1">
              <a:spcBef>
                <a:spcPts val="0"/>
              </a:spcBef>
              <a:spcAft>
                <a:spcPts val="0"/>
              </a:spcAft>
              <a:defRPr/>
            </a:pPr>
            <a:r>
              <a:rPr lang="zh-CN" altLang="en-US" sz="2800" kern="100" dirty="0">
                <a:latin typeface="+mn-ea"/>
                <a:ea typeface="+mn-ea"/>
                <a:cs typeface="Times New Roman" panose="02020603050405020304" pitchFamily="18" charset="0"/>
              </a:rPr>
              <a:t>前序</a:t>
            </a:r>
            <a:endParaRPr lang="zh-CN" altLang="zh-CN" sz="2800" kern="100" dirty="0">
              <a:latin typeface="+mn-ea"/>
              <a:ea typeface="+mn-ea"/>
              <a:cs typeface="Times New Roman" panose="02020603050405020304" pitchFamily="18" charset="0"/>
            </a:endParaRPr>
          </a:p>
        </p:txBody>
      </p:sp>
      <p:sp>
        <p:nvSpPr>
          <p:cNvPr id="34" name="椭圆 33"/>
          <p:cNvSpPr/>
          <p:nvPr/>
        </p:nvSpPr>
        <p:spPr bwMode="auto">
          <a:xfrm>
            <a:off x="6330721" y="794171"/>
            <a:ext cx="479426" cy="48101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rPr>
              <a:t>1</a:t>
            </a:r>
            <a:endParaRPr lang="zh-CN" altLang="en-US" sz="2400" dirty="0">
              <a:solidFill>
                <a:schemeClr val="bg1"/>
              </a:solidFill>
            </a:endParaRPr>
          </a:p>
        </p:txBody>
      </p:sp>
      <p:sp>
        <p:nvSpPr>
          <p:cNvPr id="37" name="矩形 36">
            <a:extLst>
              <a:ext uri="{FF2B5EF4-FFF2-40B4-BE49-F238E27FC236}">
                <a16:creationId xmlns:a16="http://schemas.microsoft.com/office/drawing/2014/main" id="{0E36475D-3BAE-4CFC-8F81-1D77ABAB9C04}"/>
              </a:ext>
            </a:extLst>
          </p:cNvPr>
          <p:cNvSpPr/>
          <p:nvPr/>
        </p:nvSpPr>
        <p:spPr>
          <a:xfrm>
            <a:off x="6997169" y="1791776"/>
            <a:ext cx="3841501" cy="523220"/>
          </a:xfrm>
          <a:prstGeom prst="rect">
            <a:avLst/>
          </a:prstGeom>
        </p:spPr>
        <p:txBody>
          <a:bodyPr wrap="none">
            <a:spAutoFit/>
          </a:bodyPr>
          <a:lstStyle/>
          <a:p>
            <a:pPr eaLnBrk="1" fontAlgn="auto" hangingPunct="1">
              <a:spcBef>
                <a:spcPts val="0"/>
              </a:spcBef>
              <a:spcAft>
                <a:spcPts val="0"/>
              </a:spcAft>
              <a:defRPr/>
            </a:pPr>
            <a:r>
              <a:rPr lang="en-US" altLang="zh-CN" sz="2800" kern="100" dirty="0">
                <a:latin typeface="+mn-ea"/>
                <a:ea typeface="+mn-ea"/>
                <a:cs typeface="Times New Roman" panose="02020603050405020304" pitchFamily="18" charset="0"/>
              </a:rPr>
              <a:t>MVC</a:t>
            </a:r>
            <a:r>
              <a:rPr lang="zh-CN" altLang="en-US" sz="2800" kern="100" dirty="0">
                <a:latin typeface="+mn-ea"/>
                <a:cs typeface="Times New Roman" panose="02020603050405020304" pitchFamily="18" charset="0"/>
              </a:rPr>
              <a:t>的提出与初步</a:t>
            </a:r>
            <a:r>
              <a:rPr lang="zh-CN" altLang="en-US" sz="2800" kern="100" dirty="0">
                <a:latin typeface="+mn-ea"/>
                <a:ea typeface="+mn-ea"/>
                <a:cs typeface="Times New Roman" panose="02020603050405020304" pitchFamily="18" charset="0"/>
              </a:rPr>
              <a:t>发展</a:t>
            </a:r>
            <a:endParaRPr lang="zh-CN" altLang="zh-CN" sz="2800" kern="100" dirty="0">
              <a:latin typeface="+mn-ea"/>
              <a:ea typeface="+mn-ea"/>
              <a:cs typeface="Times New Roman" panose="02020603050405020304" pitchFamily="18" charset="0"/>
            </a:endParaRPr>
          </a:p>
        </p:txBody>
      </p:sp>
      <p:sp>
        <p:nvSpPr>
          <p:cNvPr id="38" name="椭圆 37">
            <a:extLst>
              <a:ext uri="{FF2B5EF4-FFF2-40B4-BE49-F238E27FC236}">
                <a16:creationId xmlns:a16="http://schemas.microsoft.com/office/drawing/2014/main" id="{BAEC849B-DE57-4A6A-B425-47C66996A0FB}"/>
              </a:ext>
            </a:extLst>
          </p:cNvPr>
          <p:cNvSpPr/>
          <p:nvPr/>
        </p:nvSpPr>
        <p:spPr bwMode="auto">
          <a:xfrm>
            <a:off x="6330721" y="1812880"/>
            <a:ext cx="479426" cy="48101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rPr>
              <a:t>2</a:t>
            </a:r>
            <a:endParaRPr lang="zh-CN" altLang="en-US" sz="2400" dirty="0">
              <a:solidFill>
                <a:schemeClr val="bg1"/>
              </a:solidFill>
            </a:endParaRPr>
          </a:p>
        </p:txBody>
      </p:sp>
      <p:sp>
        <p:nvSpPr>
          <p:cNvPr id="54" name="矩形 53">
            <a:extLst>
              <a:ext uri="{FF2B5EF4-FFF2-40B4-BE49-F238E27FC236}">
                <a16:creationId xmlns:a16="http://schemas.microsoft.com/office/drawing/2014/main" id="{9C072246-2FB7-4A42-8842-08D02BC0CEED}"/>
              </a:ext>
            </a:extLst>
          </p:cNvPr>
          <p:cNvSpPr/>
          <p:nvPr/>
        </p:nvSpPr>
        <p:spPr>
          <a:xfrm>
            <a:off x="6997169" y="2810485"/>
            <a:ext cx="3589829" cy="523220"/>
          </a:xfrm>
          <a:prstGeom prst="rect">
            <a:avLst/>
          </a:prstGeom>
        </p:spPr>
        <p:txBody>
          <a:bodyPr wrap="none">
            <a:spAutoFit/>
          </a:bodyPr>
          <a:lstStyle/>
          <a:p>
            <a:pPr eaLnBrk="1" fontAlgn="auto" hangingPunct="1">
              <a:spcBef>
                <a:spcPts val="0"/>
              </a:spcBef>
              <a:spcAft>
                <a:spcPts val="0"/>
              </a:spcAft>
              <a:defRPr/>
            </a:pPr>
            <a:r>
              <a:rPr lang="en-US" altLang="zh-CN" sz="2800" kern="100" dirty="0">
                <a:latin typeface="+mn-ea"/>
                <a:ea typeface="+mn-ea"/>
                <a:cs typeface="Times New Roman" panose="02020603050405020304" pitchFamily="18" charset="0"/>
              </a:rPr>
              <a:t>MVC</a:t>
            </a:r>
            <a:r>
              <a:rPr lang="zh-CN" altLang="en-US" sz="2800" kern="100" dirty="0">
                <a:latin typeface="+mn-ea"/>
                <a:ea typeface="+mn-ea"/>
                <a:cs typeface="Times New Roman" panose="02020603050405020304" pitchFamily="18" charset="0"/>
              </a:rPr>
              <a:t>的变体</a:t>
            </a:r>
            <a:r>
              <a:rPr lang="en-US" altLang="zh-CN" sz="2800" kern="100" dirty="0">
                <a:latin typeface="+mn-ea"/>
                <a:ea typeface="+mn-ea"/>
                <a:cs typeface="Times New Roman" panose="02020603050405020304" pitchFamily="18" charset="0"/>
              </a:rPr>
              <a:t>——MVP</a:t>
            </a:r>
            <a:endParaRPr lang="zh-CN" altLang="zh-CN" sz="2800" kern="100" dirty="0">
              <a:latin typeface="+mn-ea"/>
              <a:ea typeface="+mn-ea"/>
              <a:cs typeface="Times New Roman" panose="02020603050405020304" pitchFamily="18" charset="0"/>
            </a:endParaRPr>
          </a:p>
        </p:txBody>
      </p:sp>
      <p:sp>
        <p:nvSpPr>
          <p:cNvPr id="55" name="椭圆 54">
            <a:extLst>
              <a:ext uri="{FF2B5EF4-FFF2-40B4-BE49-F238E27FC236}">
                <a16:creationId xmlns:a16="http://schemas.microsoft.com/office/drawing/2014/main" id="{6B79B732-06B2-4079-B0C9-985D2BDAA231}"/>
              </a:ext>
            </a:extLst>
          </p:cNvPr>
          <p:cNvSpPr/>
          <p:nvPr/>
        </p:nvSpPr>
        <p:spPr bwMode="auto">
          <a:xfrm>
            <a:off x="6330721" y="2831589"/>
            <a:ext cx="479426" cy="48101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rPr>
              <a:t>3</a:t>
            </a:r>
            <a:endParaRPr lang="zh-CN" altLang="en-US" sz="2400" dirty="0">
              <a:solidFill>
                <a:schemeClr val="bg1"/>
              </a:solidFill>
            </a:endParaRPr>
          </a:p>
        </p:txBody>
      </p:sp>
      <p:sp>
        <p:nvSpPr>
          <p:cNvPr id="56" name="矩形 55">
            <a:extLst>
              <a:ext uri="{FF2B5EF4-FFF2-40B4-BE49-F238E27FC236}">
                <a16:creationId xmlns:a16="http://schemas.microsoft.com/office/drawing/2014/main" id="{70785865-2A27-46C8-A07B-085F7FA864B5}"/>
              </a:ext>
            </a:extLst>
          </p:cNvPr>
          <p:cNvSpPr/>
          <p:nvPr/>
        </p:nvSpPr>
        <p:spPr>
          <a:xfrm>
            <a:off x="6997169" y="3808090"/>
            <a:ext cx="4229812" cy="523220"/>
          </a:xfrm>
          <a:prstGeom prst="rect">
            <a:avLst/>
          </a:prstGeom>
        </p:spPr>
        <p:txBody>
          <a:bodyPr wrap="none">
            <a:spAutoFit/>
          </a:bodyPr>
          <a:lstStyle/>
          <a:p>
            <a:pPr eaLnBrk="1" fontAlgn="auto" hangingPunct="1">
              <a:spcBef>
                <a:spcPts val="0"/>
              </a:spcBef>
              <a:spcAft>
                <a:spcPts val="0"/>
              </a:spcAft>
              <a:defRPr/>
            </a:pPr>
            <a:r>
              <a:rPr lang="en-US" altLang="zh-CN" sz="2800" kern="100" dirty="0">
                <a:latin typeface="+mn-ea"/>
                <a:cs typeface="Times New Roman" panose="02020603050405020304" pitchFamily="18" charset="0"/>
              </a:rPr>
              <a:t>MVC</a:t>
            </a:r>
            <a:r>
              <a:rPr lang="zh-CN" altLang="en-US" sz="2800" kern="100" dirty="0">
                <a:latin typeface="+mn-ea"/>
                <a:cs typeface="Times New Roman" panose="02020603050405020304" pitchFamily="18" charset="0"/>
              </a:rPr>
              <a:t>在</a:t>
            </a:r>
            <a:r>
              <a:rPr lang="en-US" altLang="zh-CN" sz="2800" kern="100" dirty="0">
                <a:latin typeface="+mn-ea"/>
                <a:cs typeface="Times New Roman" panose="02020603050405020304" pitchFamily="18" charset="0"/>
              </a:rPr>
              <a:t>Web</a:t>
            </a:r>
            <a:r>
              <a:rPr lang="zh-CN" altLang="en-US" sz="2800" kern="100" dirty="0">
                <a:latin typeface="+mn-ea"/>
                <a:cs typeface="Times New Roman" panose="02020603050405020304" pitchFamily="18" charset="0"/>
              </a:rPr>
              <a:t>领域大显身手</a:t>
            </a:r>
            <a:endParaRPr lang="zh-CN" altLang="zh-CN" sz="2800" kern="100" dirty="0">
              <a:latin typeface="+mn-ea"/>
              <a:ea typeface="+mn-ea"/>
              <a:cs typeface="Times New Roman" panose="02020603050405020304" pitchFamily="18" charset="0"/>
            </a:endParaRPr>
          </a:p>
        </p:txBody>
      </p:sp>
      <p:sp>
        <p:nvSpPr>
          <p:cNvPr id="57" name="椭圆 56">
            <a:extLst>
              <a:ext uri="{FF2B5EF4-FFF2-40B4-BE49-F238E27FC236}">
                <a16:creationId xmlns:a16="http://schemas.microsoft.com/office/drawing/2014/main" id="{09802CE9-A46D-465A-B07A-E10FD972A499}"/>
              </a:ext>
            </a:extLst>
          </p:cNvPr>
          <p:cNvSpPr/>
          <p:nvPr/>
        </p:nvSpPr>
        <p:spPr bwMode="auto">
          <a:xfrm>
            <a:off x="6330721" y="3829194"/>
            <a:ext cx="479426" cy="48101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rPr>
              <a:t>4</a:t>
            </a:r>
            <a:endParaRPr lang="zh-CN" altLang="en-US" sz="2400" dirty="0">
              <a:solidFill>
                <a:schemeClr val="bg1"/>
              </a:solidFill>
            </a:endParaRPr>
          </a:p>
        </p:txBody>
      </p:sp>
      <p:sp>
        <p:nvSpPr>
          <p:cNvPr id="58" name="矩形 57">
            <a:extLst>
              <a:ext uri="{FF2B5EF4-FFF2-40B4-BE49-F238E27FC236}">
                <a16:creationId xmlns:a16="http://schemas.microsoft.com/office/drawing/2014/main" id="{6CD44849-4AC4-402F-921D-F4459716F651}"/>
              </a:ext>
            </a:extLst>
          </p:cNvPr>
          <p:cNvSpPr/>
          <p:nvPr/>
        </p:nvSpPr>
        <p:spPr>
          <a:xfrm>
            <a:off x="6997169" y="4784591"/>
            <a:ext cx="2405210" cy="523220"/>
          </a:xfrm>
          <a:prstGeom prst="rect">
            <a:avLst/>
          </a:prstGeom>
        </p:spPr>
        <p:txBody>
          <a:bodyPr wrap="none">
            <a:spAutoFit/>
          </a:bodyPr>
          <a:lstStyle/>
          <a:p>
            <a:pPr eaLnBrk="1" fontAlgn="auto" hangingPunct="1">
              <a:spcBef>
                <a:spcPts val="0"/>
              </a:spcBef>
              <a:spcAft>
                <a:spcPts val="0"/>
              </a:spcAft>
              <a:defRPr/>
            </a:pPr>
            <a:r>
              <a:rPr lang="en-US" altLang="zh-CN" sz="2800" kern="100" dirty="0">
                <a:latin typeface="+mn-ea"/>
                <a:cs typeface="Times New Roman" panose="02020603050405020304" pitchFamily="18" charset="0"/>
              </a:rPr>
              <a:t>MVC</a:t>
            </a:r>
            <a:r>
              <a:rPr lang="zh-CN" altLang="en-US" sz="2800" kern="100" dirty="0">
                <a:latin typeface="+mn-ea"/>
                <a:cs typeface="Times New Roman" panose="02020603050405020304" pitchFamily="18" charset="0"/>
              </a:rPr>
              <a:t>未来展望</a:t>
            </a:r>
            <a:endParaRPr lang="zh-CN" altLang="zh-CN" sz="2800" kern="100" dirty="0">
              <a:latin typeface="+mn-ea"/>
              <a:ea typeface="+mn-ea"/>
              <a:cs typeface="Times New Roman" panose="02020603050405020304" pitchFamily="18" charset="0"/>
            </a:endParaRPr>
          </a:p>
        </p:txBody>
      </p:sp>
      <p:sp>
        <p:nvSpPr>
          <p:cNvPr id="59" name="椭圆 58">
            <a:extLst>
              <a:ext uri="{FF2B5EF4-FFF2-40B4-BE49-F238E27FC236}">
                <a16:creationId xmlns:a16="http://schemas.microsoft.com/office/drawing/2014/main" id="{DFC4B1DD-DF7C-464E-AF1C-9BCB70FE0BFF}"/>
              </a:ext>
            </a:extLst>
          </p:cNvPr>
          <p:cNvSpPr/>
          <p:nvPr/>
        </p:nvSpPr>
        <p:spPr bwMode="auto">
          <a:xfrm>
            <a:off x="6330721" y="4805695"/>
            <a:ext cx="479426" cy="48101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rPr>
              <a:t>5</a:t>
            </a:r>
            <a:endParaRPr lang="zh-CN" altLang="en-US" sz="2400" dirty="0">
              <a:solidFill>
                <a:schemeClr val="bg1"/>
              </a:solidFill>
            </a:endParaRPr>
          </a:p>
        </p:txBody>
      </p:sp>
      <p:sp>
        <p:nvSpPr>
          <p:cNvPr id="14" name="矩形 13">
            <a:extLst>
              <a:ext uri="{FF2B5EF4-FFF2-40B4-BE49-F238E27FC236}">
                <a16:creationId xmlns:a16="http://schemas.microsoft.com/office/drawing/2014/main" id="{ECE6B6B4-A0DF-45DB-8B32-F69CD946A70B}"/>
              </a:ext>
            </a:extLst>
          </p:cNvPr>
          <p:cNvSpPr/>
          <p:nvPr/>
        </p:nvSpPr>
        <p:spPr>
          <a:xfrm>
            <a:off x="6997169" y="5824404"/>
            <a:ext cx="902811" cy="523220"/>
          </a:xfrm>
          <a:prstGeom prst="rect">
            <a:avLst/>
          </a:prstGeom>
        </p:spPr>
        <p:txBody>
          <a:bodyPr wrap="none">
            <a:spAutoFit/>
          </a:bodyPr>
          <a:lstStyle/>
          <a:p>
            <a:pPr eaLnBrk="1" fontAlgn="auto" hangingPunct="1">
              <a:spcBef>
                <a:spcPts val="0"/>
              </a:spcBef>
              <a:spcAft>
                <a:spcPts val="0"/>
              </a:spcAft>
              <a:defRPr/>
            </a:pPr>
            <a:r>
              <a:rPr lang="zh-CN" altLang="en-US" sz="2800" kern="100" dirty="0">
                <a:latin typeface="+mn-ea"/>
                <a:cs typeface="Times New Roman" panose="02020603050405020304" pitchFamily="18" charset="0"/>
              </a:rPr>
              <a:t>总结</a:t>
            </a:r>
            <a:endParaRPr lang="zh-CN" altLang="zh-CN" sz="2800" kern="100" dirty="0">
              <a:latin typeface="+mn-ea"/>
              <a:ea typeface="+mn-ea"/>
              <a:cs typeface="Times New Roman" panose="02020603050405020304" pitchFamily="18" charset="0"/>
            </a:endParaRPr>
          </a:p>
        </p:txBody>
      </p:sp>
      <p:sp>
        <p:nvSpPr>
          <p:cNvPr id="15" name="椭圆 14">
            <a:extLst>
              <a:ext uri="{FF2B5EF4-FFF2-40B4-BE49-F238E27FC236}">
                <a16:creationId xmlns:a16="http://schemas.microsoft.com/office/drawing/2014/main" id="{AA41C930-59B2-406A-B568-A2DB2932B68F}"/>
              </a:ext>
            </a:extLst>
          </p:cNvPr>
          <p:cNvSpPr/>
          <p:nvPr/>
        </p:nvSpPr>
        <p:spPr bwMode="auto">
          <a:xfrm>
            <a:off x="6330721" y="5845508"/>
            <a:ext cx="479426" cy="481012"/>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chemeClr val="bg1"/>
                </a:solidFill>
              </a:rPr>
              <a:t>6</a:t>
            </a:r>
            <a:endParaRPr lang="zh-CN" altLang="en-US" sz="2400" dirty="0">
              <a:solidFill>
                <a:schemeClr val="bg1"/>
              </a:solidFill>
            </a:endParaRPr>
          </a:p>
        </p:txBody>
      </p:sp>
    </p:spTree>
    <p:extLst>
      <p:ext uri="{BB962C8B-B14F-4D97-AF65-F5344CB8AC3E}">
        <p14:creationId xmlns:p14="http://schemas.microsoft.com/office/powerpoint/2010/main" val="85161543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304800"/>
            <a:ext cx="11074734" cy="6278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029918" y="611119"/>
            <a:ext cx="2109522" cy="523220"/>
          </a:xfrm>
          <a:prstGeom prst="rect">
            <a:avLst/>
          </a:prstGeom>
          <a:noFill/>
        </p:spPr>
        <p:txBody>
          <a:bodyPr wrap="square" rtlCol="0">
            <a:spAutoFit/>
          </a:bodyPr>
          <a:lstStyle/>
          <a:p>
            <a:r>
              <a:rPr lang="en-US" altLang="zh-CN" sz="2800" dirty="0">
                <a:solidFill>
                  <a:schemeClr val="bg1"/>
                </a:solidFill>
              </a:rPr>
              <a:t>Web MVC</a:t>
            </a:r>
            <a:endParaRPr lang="zh-CN" altLang="en-US" sz="2800" dirty="0">
              <a:solidFill>
                <a:schemeClr val="bg1"/>
              </a:solidFill>
            </a:endParaRPr>
          </a:p>
        </p:txBody>
      </p:sp>
      <p:pic>
        <p:nvPicPr>
          <p:cNvPr id="10" name="图片 9">
            <a:extLst>
              <a:ext uri="{FF2B5EF4-FFF2-40B4-BE49-F238E27FC236}">
                <a16:creationId xmlns:a16="http://schemas.microsoft.com/office/drawing/2014/main" id="{10E02DEA-885B-4C83-84D7-ECF28C879E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9918" y="2244472"/>
            <a:ext cx="4762500" cy="2428875"/>
          </a:xfrm>
          <a:prstGeom prst="rect">
            <a:avLst/>
          </a:prstGeom>
        </p:spPr>
      </p:pic>
      <p:sp>
        <p:nvSpPr>
          <p:cNvPr id="12" name="文本框 11">
            <a:extLst>
              <a:ext uri="{FF2B5EF4-FFF2-40B4-BE49-F238E27FC236}">
                <a16:creationId xmlns:a16="http://schemas.microsoft.com/office/drawing/2014/main" id="{8059F0A7-CACA-40E9-962C-8CAC9753557D}"/>
              </a:ext>
            </a:extLst>
          </p:cNvPr>
          <p:cNvSpPr txBox="1"/>
          <p:nvPr/>
        </p:nvSpPr>
        <p:spPr>
          <a:xfrm>
            <a:off x="6026722" y="1738778"/>
            <a:ext cx="5425472" cy="333373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solidFill>
                  <a:schemeClr val="bg1"/>
                </a:solidFill>
              </a:rPr>
              <a:t>在</a:t>
            </a:r>
            <a:r>
              <a:rPr lang="en-US" altLang="zh-CN" dirty="0">
                <a:solidFill>
                  <a:schemeClr val="bg1"/>
                </a:solidFill>
              </a:rPr>
              <a:t>Classic MVC</a:t>
            </a:r>
            <a:r>
              <a:rPr lang="zh-CN" altLang="en-US" dirty="0">
                <a:solidFill>
                  <a:schemeClr val="bg1"/>
                </a:solidFill>
              </a:rPr>
              <a:t>中，</a:t>
            </a:r>
            <a:r>
              <a:rPr lang="en-US" altLang="zh-CN" dirty="0">
                <a:solidFill>
                  <a:schemeClr val="bg1"/>
                </a:solidFill>
              </a:rPr>
              <a:t>Controller</a:t>
            </a:r>
            <a:r>
              <a:rPr lang="zh-CN" altLang="en-US" dirty="0">
                <a:solidFill>
                  <a:schemeClr val="bg1"/>
                </a:solidFill>
              </a:rPr>
              <a:t>可以改变</a:t>
            </a:r>
            <a:r>
              <a:rPr lang="en-US" altLang="zh-CN" dirty="0">
                <a:solidFill>
                  <a:schemeClr val="bg1"/>
                </a:solidFill>
              </a:rPr>
              <a:t>Model</a:t>
            </a:r>
            <a:r>
              <a:rPr lang="zh-CN" altLang="en-US" dirty="0">
                <a:solidFill>
                  <a:schemeClr val="bg1"/>
                </a:solidFill>
              </a:rPr>
              <a:t>的状态，</a:t>
            </a:r>
            <a:r>
              <a:rPr lang="en-US" altLang="zh-CN" dirty="0">
                <a:solidFill>
                  <a:schemeClr val="bg1"/>
                </a:solidFill>
              </a:rPr>
              <a:t>View</a:t>
            </a:r>
            <a:r>
              <a:rPr lang="zh-CN" altLang="en-US" dirty="0">
                <a:solidFill>
                  <a:schemeClr val="bg1"/>
                </a:solidFill>
              </a:rPr>
              <a:t>可以查询</a:t>
            </a:r>
            <a:r>
              <a:rPr lang="en-US" altLang="zh-CN" dirty="0">
                <a:solidFill>
                  <a:schemeClr val="bg1"/>
                </a:solidFill>
              </a:rPr>
              <a:t>Model</a:t>
            </a:r>
            <a:r>
              <a:rPr lang="zh-CN" altLang="en-US" dirty="0">
                <a:solidFill>
                  <a:schemeClr val="bg1"/>
                </a:solidFill>
              </a:rPr>
              <a:t>的状态，所以说对</a:t>
            </a:r>
            <a:r>
              <a:rPr lang="en-US" altLang="zh-CN" dirty="0">
                <a:solidFill>
                  <a:schemeClr val="bg1"/>
                </a:solidFill>
              </a:rPr>
              <a:t>Model</a:t>
            </a:r>
            <a:r>
              <a:rPr lang="zh-CN" altLang="en-US" dirty="0">
                <a:solidFill>
                  <a:schemeClr val="bg1"/>
                </a:solidFill>
              </a:rPr>
              <a:t>而言，</a:t>
            </a:r>
            <a:r>
              <a:rPr lang="en-US" altLang="zh-CN" dirty="0">
                <a:solidFill>
                  <a:schemeClr val="bg1"/>
                </a:solidFill>
              </a:rPr>
              <a:t>Controller</a:t>
            </a:r>
            <a:r>
              <a:rPr lang="zh-CN" altLang="en-US" dirty="0">
                <a:solidFill>
                  <a:schemeClr val="bg1"/>
                </a:solidFill>
              </a:rPr>
              <a:t>和</a:t>
            </a:r>
            <a:r>
              <a:rPr lang="en-US" altLang="zh-CN" dirty="0">
                <a:solidFill>
                  <a:schemeClr val="bg1"/>
                </a:solidFill>
              </a:rPr>
              <a:t>View</a:t>
            </a:r>
            <a:r>
              <a:rPr lang="zh-CN" altLang="en-US" dirty="0">
                <a:solidFill>
                  <a:schemeClr val="bg1"/>
                </a:solidFill>
              </a:rPr>
              <a:t>的地位是平等的</a:t>
            </a:r>
            <a:endParaRPr lang="en-US" altLang="zh-CN" dirty="0">
              <a:solidFill>
                <a:schemeClr val="bg1"/>
              </a:solidFill>
            </a:endParaRPr>
          </a:p>
          <a:p>
            <a:pPr marL="285750" indent="-285750">
              <a:lnSpc>
                <a:spcPct val="200000"/>
              </a:lnSpc>
              <a:buFont typeface="Arial" panose="020B0604020202020204" pitchFamily="34" charset="0"/>
              <a:buChar char="•"/>
            </a:pPr>
            <a:r>
              <a:rPr lang="zh-CN" altLang="en-US" dirty="0">
                <a:solidFill>
                  <a:schemeClr val="bg1"/>
                </a:solidFill>
              </a:rPr>
              <a:t>不过在</a:t>
            </a:r>
            <a:r>
              <a:rPr lang="en-US" altLang="zh-CN" dirty="0">
                <a:solidFill>
                  <a:schemeClr val="bg1"/>
                </a:solidFill>
              </a:rPr>
              <a:t>Web MVC</a:t>
            </a:r>
            <a:r>
              <a:rPr lang="zh-CN" altLang="en-US" dirty="0">
                <a:solidFill>
                  <a:schemeClr val="bg1"/>
                </a:solidFill>
              </a:rPr>
              <a:t>中，</a:t>
            </a:r>
            <a:r>
              <a:rPr lang="en-US" altLang="zh-CN" dirty="0">
                <a:solidFill>
                  <a:schemeClr val="bg1"/>
                </a:solidFill>
              </a:rPr>
              <a:t>Controller</a:t>
            </a:r>
            <a:r>
              <a:rPr lang="zh-CN" altLang="en-US" dirty="0">
                <a:solidFill>
                  <a:schemeClr val="bg1"/>
                </a:solidFill>
              </a:rPr>
              <a:t>变成了中继者，主要工作是协调</a:t>
            </a:r>
            <a:r>
              <a:rPr lang="en-US" altLang="zh-CN" dirty="0">
                <a:solidFill>
                  <a:schemeClr val="bg1"/>
                </a:solidFill>
              </a:rPr>
              <a:t>Model</a:t>
            </a:r>
            <a:r>
              <a:rPr lang="zh-CN" altLang="en-US" dirty="0">
                <a:solidFill>
                  <a:schemeClr val="bg1"/>
                </a:solidFill>
              </a:rPr>
              <a:t>和</a:t>
            </a:r>
            <a:r>
              <a:rPr lang="en-US" altLang="zh-CN" dirty="0">
                <a:solidFill>
                  <a:schemeClr val="bg1"/>
                </a:solidFill>
              </a:rPr>
              <a:t>View</a:t>
            </a:r>
            <a:r>
              <a:rPr lang="zh-CN" altLang="en-US" dirty="0">
                <a:solidFill>
                  <a:schemeClr val="bg1"/>
                </a:solidFill>
              </a:rPr>
              <a:t>，</a:t>
            </a:r>
            <a:r>
              <a:rPr lang="en-US" altLang="zh-CN" dirty="0">
                <a:solidFill>
                  <a:schemeClr val="bg1"/>
                </a:solidFill>
              </a:rPr>
              <a:t>Controller</a:t>
            </a:r>
            <a:r>
              <a:rPr lang="zh-CN" altLang="en-US" dirty="0">
                <a:solidFill>
                  <a:schemeClr val="bg1"/>
                </a:solidFill>
              </a:rPr>
              <a:t>相当于</a:t>
            </a:r>
            <a:r>
              <a:rPr lang="en-US" altLang="zh-CN" dirty="0">
                <a:solidFill>
                  <a:schemeClr val="bg1"/>
                </a:solidFill>
              </a:rPr>
              <a:t>MVP</a:t>
            </a:r>
            <a:r>
              <a:rPr lang="zh-CN" altLang="en-US" dirty="0">
                <a:solidFill>
                  <a:schemeClr val="bg1"/>
                </a:solidFill>
              </a:rPr>
              <a:t>中的</a:t>
            </a:r>
            <a:r>
              <a:rPr lang="en-US" altLang="zh-CN" dirty="0">
                <a:solidFill>
                  <a:schemeClr val="bg1"/>
                </a:solidFill>
              </a:rPr>
              <a:t>Presenter</a:t>
            </a:r>
            <a:r>
              <a:rPr lang="zh-CN" altLang="en-US" dirty="0">
                <a:solidFill>
                  <a:schemeClr val="bg1"/>
                </a:solidFill>
              </a:rPr>
              <a:t>。</a:t>
            </a:r>
          </a:p>
        </p:txBody>
      </p:sp>
    </p:spTree>
    <p:extLst>
      <p:ext uri="{BB962C8B-B14F-4D97-AF65-F5344CB8AC3E}">
        <p14:creationId xmlns:p14="http://schemas.microsoft.com/office/powerpoint/2010/main" val="10457751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289560"/>
            <a:ext cx="11074734" cy="6278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1029917" y="611119"/>
            <a:ext cx="5832521" cy="523220"/>
          </a:xfrm>
          <a:prstGeom prst="rect">
            <a:avLst/>
          </a:prstGeom>
          <a:noFill/>
        </p:spPr>
        <p:txBody>
          <a:bodyPr wrap="square" rtlCol="0">
            <a:spAutoFit/>
          </a:bodyPr>
          <a:lstStyle/>
          <a:p>
            <a:r>
              <a:rPr lang="en-US" altLang="zh-CN" sz="2800" dirty="0">
                <a:solidFill>
                  <a:schemeClr val="bg1"/>
                </a:solidFill>
              </a:rPr>
              <a:t>Django</a:t>
            </a:r>
            <a:r>
              <a:rPr lang="zh-CN" altLang="en-US" sz="2800" dirty="0">
                <a:solidFill>
                  <a:schemeClr val="bg1"/>
                </a:solidFill>
              </a:rPr>
              <a:t>（宣称</a:t>
            </a:r>
            <a:r>
              <a:rPr lang="en-US" altLang="zh-CN" sz="2800" dirty="0">
                <a:solidFill>
                  <a:schemeClr val="bg1"/>
                </a:solidFill>
              </a:rPr>
              <a:t>MTV</a:t>
            </a:r>
            <a:r>
              <a:rPr lang="zh-CN" altLang="en-US" sz="2800" dirty="0">
                <a:solidFill>
                  <a:schemeClr val="bg1"/>
                </a:solidFill>
              </a:rPr>
              <a:t>，实质还是</a:t>
            </a:r>
            <a:r>
              <a:rPr lang="en-US" altLang="zh-CN" sz="2800" dirty="0">
                <a:solidFill>
                  <a:schemeClr val="bg1"/>
                </a:solidFill>
              </a:rPr>
              <a:t>MVC</a:t>
            </a:r>
            <a:r>
              <a:rPr lang="zh-CN" altLang="en-US" sz="2800" dirty="0">
                <a:solidFill>
                  <a:schemeClr val="bg1"/>
                </a:solidFill>
              </a:rPr>
              <a:t>）</a:t>
            </a:r>
          </a:p>
        </p:txBody>
      </p:sp>
      <p:sp>
        <p:nvSpPr>
          <p:cNvPr id="2" name="文本框 1">
            <a:extLst>
              <a:ext uri="{FF2B5EF4-FFF2-40B4-BE49-F238E27FC236}">
                <a16:creationId xmlns:a16="http://schemas.microsoft.com/office/drawing/2014/main" id="{E65D881A-7624-411C-A272-5B571C47AF7A}"/>
              </a:ext>
            </a:extLst>
          </p:cNvPr>
          <p:cNvSpPr txBox="1"/>
          <p:nvPr/>
        </p:nvSpPr>
        <p:spPr>
          <a:xfrm>
            <a:off x="1029917" y="1455898"/>
            <a:ext cx="7315093" cy="1117742"/>
          </a:xfrm>
          <a:prstGeom prst="rect">
            <a:avLst/>
          </a:prstGeom>
          <a:noFill/>
        </p:spPr>
        <p:txBody>
          <a:bodyPr wrap="square" rtlCol="0">
            <a:spAutoFit/>
          </a:bodyPr>
          <a:lstStyle/>
          <a:p>
            <a:pPr>
              <a:lnSpc>
                <a:spcPct val="200000"/>
              </a:lnSpc>
            </a:pPr>
            <a:r>
              <a:rPr lang="en-US" altLang="zh-CN" dirty="0">
                <a:solidFill>
                  <a:schemeClr val="bg1"/>
                </a:solidFill>
              </a:rPr>
              <a:t>Python</a:t>
            </a:r>
            <a:r>
              <a:rPr lang="zh-CN" altLang="en-US" dirty="0">
                <a:solidFill>
                  <a:schemeClr val="bg1"/>
                </a:solidFill>
              </a:rPr>
              <a:t>的</a:t>
            </a:r>
            <a:r>
              <a:rPr lang="en-US" altLang="zh-CN" dirty="0">
                <a:solidFill>
                  <a:schemeClr val="bg1"/>
                </a:solidFill>
              </a:rPr>
              <a:t>Django</a:t>
            </a:r>
            <a:r>
              <a:rPr lang="zh-CN" altLang="en-US" dirty="0">
                <a:solidFill>
                  <a:schemeClr val="bg1"/>
                </a:solidFill>
              </a:rPr>
              <a:t>框架宣称自己使用的是</a:t>
            </a:r>
            <a:r>
              <a:rPr lang="en-US" altLang="zh-CN" dirty="0">
                <a:solidFill>
                  <a:schemeClr val="bg1"/>
                </a:solidFill>
              </a:rPr>
              <a:t>MTV</a:t>
            </a:r>
            <a:r>
              <a:rPr lang="zh-CN" altLang="en-US" dirty="0">
                <a:solidFill>
                  <a:schemeClr val="bg1"/>
                </a:solidFill>
              </a:rPr>
              <a:t>，其实质仍然</a:t>
            </a:r>
            <a:endParaRPr lang="en-US" altLang="zh-CN" dirty="0">
              <a:solidFill>
                <a:schemeClr val="bg1"/>
              </a:solidFill>
            </a:endParaRPr>
          </a:p>
          <a:p>
            <a:pPr>
              <a:lnSpc>
                <a:spcPct val="200000"/>
              </a:lnSpc>
            </a:pPr>
            <a:r>
              <a:rPr lang="zh-CN" altLang="en-US" dirty="0">
                <a:solidFill>
                  <a:schemeClr val="bg1"/>
                </a:solidFill>
              </a:rPr>
              <a:t>是</a:t>
            </a:r>
            <a:r>
              <a:rPr lang="en-US" altLang="zh-CN" dirty="0">
                <a:solidFill>
                  <a:schemeClr val="bg1"/>
                </a:solidFill>
              </a:rPr>
              <a:t>Web MVC</a:t>
            </a:r>
            <a:r>
              <a:rPr lang="zh-CN" altLang="en-US" dirty="0">
                <a:solidFill>
                  <a:schemeClr val="bg1"/>
                </a:solidFill>
              </a:rPr>
              <a:t>。</a:t>
            </a:r>
          </a:p>
        </p:txBody>
      </p:sp>
      <p:sp>
        <p:nvSpPr>
          <p:cNvPr id="3" name="文本框 2">
            <a:extLst>
              <a:ext uri="{FF2B5EF4-FFF2-40B4-BE49-F238E27FC236}">
                <a16:creationId xmlns:a16="http://schemas.microsoft.com/office/drawing/2014/main" id="{328E78AD-0261-43BE-AEFC-EF91A101B40E}"/>
              </a:ext>
            </a:extLst>
          </p:cNvPr>
          <p:cNvSpPr txBox="1"/>
          <p:nvPr/>
        </p:nvSpPr>
        <p:spPr>
          <a:xfrm>
            <a:off x="1029917" y="2863789"/>
            <a:ext cx="6843545" cy="2225738"/>
          </a:xfrm>
          <a:prstGeom prst="rect">
            <a:avLst/>
          </a:prstGeom>
          <a:noFill/>
        </p:spPr>
        <p:txBody>
          <a:bodyPr wrap="square" rtlCol="0">
            <a:spAutoFit/>
          </a:bodyPr>
          <a:lstStyle/>
          <a:p>
            <a:pPr>
              <a:lnSpc>
                <a:spcPct val="200000"/>
              </a:lnSpc>
            </a:pPr>
            <a:r>
              <a:rPr lang="en-US" altLang="zh-CN" dirty="0">
                <a:solidFill>
                  <a:schemeClr val="bg1"/>
                </a:solidFill>
              </a:rPr>
              <a:t>Django</a:t>
            </a:r>
            <a:r>
              <a:rPr lang="zh-CN" altLang="en-US" dirty="0">
                <a:solidFill>
                  <a:schemeClr val="bg1"/>
                </a:solidFill>
              </a:rPr>
              <a:t>将</a:t>
            </a:r>
            <a:r>
              <a:rPr lang="en-US" altLang="zh-CN" dirty="0">
                <a:solidFill>
                  <a:schemeClr val="bg1"/>
                </a:solidFill>
              </a:rPr>
              <a:t>MVC</a:t>
            </a:r>
            <a:r>
              <a:rPr lang="zh-CN" altLang="en-US" dirty="0">
                <a:solidFill>
                  <a:schemeClr val="bg1"/>
                </a:solidFill>
              </a:rPr>
              <a:t>中的视图进一步分解为 </a:t>
            </a:r>
            <a:r>
              <a:rPr lang="en-US" altLang="zh-CN" dirty="0">
                <a:solidFill>
                  <a:schemeClr val="bg1"/>
                </a:solidFill>
              </a:rPr>
              <a:t>Django</a:t>
            </a:r>
            <a:r>
              <a:rPr lang="zh-CN" altLang="en-US" dirty="0">
                <a:solidFill>
                  <a:schemeClr val="bg1"/>
                </a:solidFill>
              </a:rPr>
              <a:t> </a:t>
            </a:r>
            <a:r>
              <a:rPr lang="en-US" altLang="zh-CN" dirty="0">
                <a:solidFill>
                  <a:schemeClr val="bg1"/>
                </a:solidFill>
              </a:rPr>
              <a:t>View</a:t>
            </a:r>
            <a:r>
              <a:rPr lang="zh-CN" altLang="en-US" dirty="0">
                <a:solidFill>
                  <a:schemeClr val="bg1"/>
                </a:solidFill>
              </a:rPr>
              <a:t> 和 </a:t>
            </a:r>
            <a:r>
              <a:rPr lang="en-US" altLang="zh-CN" dirty="0">
                <a:solidFill>
                  <a:schemeClr val="bg1"/>
                </a:solidFill>
              </a:rPr>
              <a:t>Django</a:t>
            </a:r>
            <a:r>
              <a:rPr lang="zh-CN" altLang="en-US" dirty="0">
                <a:solidFill>
                  <a:schemeClr val="bg1"/>
                </a:solidFill>
              </a:rPr>
              <a:t> </a:t>
            </a:r>
            <a:r>
              <a:rPr lang="en-US" altLang="zh-CN" dirty="0">
                <a:solidFill>
                  <a:schemeClr val="bg1"/>
                </a:solidFill>
              </a:rPr>
              <a:t>Template</a:t>
            </a:r>
            <a:r>
              <a:rPr lang="zh-CN" altLang="en-US" dirty="0">
                <a:solidFill>
                  <a:schemeClr val="bg1"/>
                </a:solidFill>
              </a:rPr>
              <a:t>两个部分，分别决定 “展现哪些数据” 和 “如何展现”，使得</a:t>
            </a:r>
            <a:r>
              <a:rPr lang="en-US" altLang="zh-CN" dirty="0">
                <a:solidFill>
                  <a:schemeClr val="bg1"/>
                </a:solidFill>
              </a:rPr>
              <a:t>Django</a:t>
            </a:r>
            <a:r>
              <a:rPr lang="zh-CN" altLang="en-US" dirty="0">
                <a:solidFill>
                  <a:schemeClr val="bg1"/>
                </a:solidFill>
              </a:rPr>
              <a:t>的模板可以根据需要随时替换，至于</a:t>
            </a:r>
            <a:r>
              <a:rPr lang="en-US" altLang="zh-CN" dirty="0">
                <a:solidFill>
                  <a:schemeClr val="bg1"/>
                </a:solidFill>
              </a:rPr>
              <a:t>MVC</a:t>
            </a:r>
            <a:r>
              <a:rPr lang="zh-CN" altLang="en-US" dirty="0">
                <a:solidFill>
                  <a:schemeClr val="bg1"/>
                </a:solidFill>
              </a:rPr>
              <a:t>的控制器选择部分，由</a:t>
            </a:r>
            <a:r>
              <a:rPr lang="en-US" altLang="zh-CN" dirty="0">
                <a:solidFill>
                  <a:schemeClr val="bg1"/>
                </a:solidFill>
              </a:rPr>
              <a:t>Django</a:t>
            </a:r>
            <a:r>
              <a:rPr lang="zh-CN" altLang="en-US" dirty="0">
                <a:solidFill>
                  <a:schemeClr val="bg1"/>
                </a:solidFill>
              </a:rPr>
              <a:t>框架的</a:t>
            </a:r>
            <a:r>
              <a:rPr lang="en-US" altLang="zh-CN" dirty="0" err="1">
                <a:solidFill>
                  <a:schemeClr val="bg1"/>
                </a:solidFill>
              </a:rPr>
              <a:t>URLconf</a:t>
            </a:r>
            <a:r>
              <a:rPr lang="zh-CN" altLang="en-US" dirty="0">
                <a:solidFill>
                  <a:schemeClr val="bg1"/>
                </a:solidFill>
              </a:rPr>
              <a:t>来实现</a:t>
            </a:r>
          </a:p>
        </p:txBody>
      </p:sp>
      <p:sp>
        <p:nvSpPr>
          <p:cNvPr id="6" name="文本框 5">
            <a:extLst>
              <a:ext uri="{FF2B5EF4-FFF2-40B4-BE49-F238E27FC236}">
                <a16:creationId xmlns:a16="http://schemas.microsoft.com/office/drawing/2014/main" id="{3D091C98-236A-49C5-AFCF-40D687727479}"/>
              </a:ext>
            </a:extLst>
          </p:cNvPr>
          <p:cNvSpPr txBox="1"/>
          <p:nvPr/>
        </p:nvSpPr>
        <p:spPr>
          <a:xfrm>
            <a:off x="1029917" y="5482001"/>
            <a:ext cx="6418555" cy="461665"/>
          </a:xfrm>
          <a:prstGeom prst="rect">
            <a:avLst/>
          </a:prstGeom>
          <a:noFill/>
        </p:spPr>
        <p:txBody>
          <a:bodyPr wrap="square" rtlCol="0">
            <a:spAutoFit/>
          </a:bodyPr>
          <a:lstStyle/>
          <a:p>
            <a:r>
              <a:rPr lang="zh-CN" altLang="en-US" sz="2400" dirty="0">
                <a:solidFill>
                  <a:schemeClr val="bg1"/>
                </a:solidFill>
              </a:rPr>
              <a:t>整个逻辑流程和</a:t>
            </a:r>
            <a:r>
              <a:rPr lang="en-US" altLang="zh-CN" sz="2400" dirty="0">
                <a:solidFill>
                  <a:schemeClr val="bg1"/>
                </a:solidFill>
              </a:rPr>
              <a:t>MVC</a:t>
            </a:r>
            <a:r>
              <a:rPr lang="zh-CN" altLang="en-US" sz="2400" dirty="0">
                <a:solidFill>
                  <a:schemeClr val="bg1"/>
                </a:solidFill>
              </a:rPr>
              <a:t>没有区别！</a:t>
            </a:r>
          </a:p>
        </p:txBody>
      </p:sp>
      <p:pic>
        <p:nvPicPr>
          <p:cNvPr id="8" name="图片 7">
            <a:extLst>
              <a:ext uri="{FF2B5EF4-FFF2-40B4-BE49-F238E27FC236}">
                <a16:creationId xmlns:a16="http://schemas.microsoft.com/office/drawing/2014/main" id="{08C2693F-F9AA-4C32-BE40-70491B1AAB8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19756" y="1134339"/>
            <a:ext cx="3333333" cy="4676190"/>
          </a:xfrm>
          <a:prstGeom prst="rect">
            <a:avLst/>
          </a:prstGeom>
        </p:spPr>
      </p:pic>
    </p:spTree>
    <p:extLst>
      <p:ext uri="{BB962C8B-B14F-4D97-AF65-F5344CB8AC3E}">
        <p14:creationId xmlns:p14="http://schemas.microsoft.com/office/powerpoint/2010/main" val="112447241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3"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218539"/>
            <a:ext cx="11074734" cy="62788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949052" y="545925"/>
            <a:ext cx="5832521" cy="523220"/>
          </a:xfrm>
          <a:prstGeom prst="rect">
            <a:avLst/>
          </a:prstGeom>
          <a:noFill/>
        </p:spPr>
        <p:txBody>
          <a:bodyPr wrap="square" rtlCol="0">
            <a:spAutoFit/>
          </a:bodyPr>
          <a:lstStyle/>
          <a:p>
            <a:r>
              <a:rPr lang="en-US" altLang="zh-CN" sz="2800" dirty="0">
                <a:solidFill>
                  <a:schemeClr val="bg1"/>
                </a:solidFill>
              </a:rPr>
              <a:t>MVC</a:t>
            </a:r>
            <a:r>
              <a:rPr lang="zh-CN" altLang="en-US" sz="2800" dirty="0">
                <a:solidFill>
                  <a:schemeClr val="bg1"/>
                </a:solidFill>
              </a:rPr>
              <a:t>后续发展</a:t>
            </a:r>
          </a:p>
        </p:txBody>
      </p:sp>
      <p:sp>
        <p:nvSpPr>
          <p:cNvPr id="4" name="文本框 3">
            <a:extLst>
              <a:ext uri="{FF2B5EF4-FFF2-40B4-BE49-F238E27FC236}">
                <a16:creationId xmlns:a16="http://schemas.microsoft.com/office/drawing/2014/main" id="{33C4A6EB-C4A1-4D00-83B4-B1497CCF99D6}"/>
              </a:ext>
            </a:extLst>
          </p:cNvPr>
          <p:cNvSpPr txBox="1"/>
          <p:nvPr/>
        </p:nvSpPr>
        <p:spPr>
          <a:xfrm>
            <a:off x="949052" y="1319683"/>
            <a:ext cx="10453496" cy="49923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b="1" dirty="0">
                <a:solidFill>
                  <a:schemeClr val="bg1"/>
                </a:solidFill>
              </a:rPr>
              <a:t>MVVM</a:t>
            </a:r>
            <a:r>
              <a:rPr lang="zh-CN" altLang="en-US" b="1" dirty="0">
                <a:solidFill>
                  <a:schemeClr val="bg1"/>
                </a:solidFill>
              </a:rPr>
              <a:t>：从</a:t>
            </a:r>
            <a:r>
              <a:rPr lang="en-US" altLang="zh-CN" b="1" dirty="0">
                <a:solidFill>
                  <a:schemeClr val="bg1"/>
                </a:solidFill>
              </a:rPr>
              <a:t>MVP</a:t>
            </a:r>
            <a:r>
              <a:rPr lang="zh-CN" altLang="en-US" b="1" dirty="0">
                <a:solidFill>
                  <a:schemeClr val="bg1"/>
                </a:solidFill>
              </a:rPr>
              <a:t>演进而来的</a:t>
            </a:r>
            <a:r>
              <a:rPr lang="zh-CN" altLang="en-US" dirty="0">
                <a:solidFill>
                  <a:schemeClr val="bg1"/>
                </a:solidFill>
              </a:rPr>
              <a:t>一种架构模式，它的目标是从视图层移除几乎所有代码隐藏</a:t>
            </a:r>
            <a:r>
              <a:rPr lang="en-US" altLang="zh-CN" dirty="0">
                <a:solidFill>
                  <a:schemeClr val="bg1"/>
                </a:solidFill>
              </a:rPr>
              <a:t>(code-behind)</a:t>
            </a:r>
            <a:r>
              <a:rPr lang="zh-CN" altLang="en-US" dirty="0">
                <a:solidFill>
                  <a:schemeClr val="bg1"/>
                </a:solidFill>
              </a:rPr>
              <a:t>。</a:t>
            </a:r>
            <a:endParaRPr lang="en-US" altLang="zh-CN" dirty="0">
              <a:solidFill>
                <a:schemeClr val="bg1"/>
              </a:solidFill>
            </a:endParaRPr>
          </a:p>
          <a:p>
            <a:pPr>
              <a:lnSpc>
                <a:spcPct val="200000"/>
              </a:lnSpc>
            </a:pPr>
            <a:r>
              <a:rPr lang="en-US" altLang="zh-CN" dirty="0">
                <a:solidFill>
                  <a:schemeClr val="bg1"/>
                </a:solidFill>
                <a:hlinkClick r:id="rId3"/>
              </a:rPr>
              <a:t>https://www.codeproject.com/Articles/1112919/MVVM-for-Beginners</a:t>
            </a:r>
            <a:endParaRPr lang="en-US" altLang="zh-CN" dirty="0">
              <a:solidFill>
                <a:schemeClr val="bg1"/>
              </a:solidFill>
            </a:endParaRPr>
          </a:p>
          <a:p>
            <a:pPr>
              <a:lnSpc>
                <a:spcPct val="200000"/>
              </a:lnSpc>
            </a:pPr>
            <a:r>
              <a:rPr lang="en-US" altLang="zh-CN" dirty="0">
                <a:solidFill>
                  <a:schemeClr val="bg1"/>
                </a:solidFill>
                <a:hlinkClick r:id="rId4"/>
              </a:rPr>
              <a:t>https://www.codeproject.com/Articles/228214/Understanding-Basics-of-UI-Design-Pattern-MVC-MVP</a:t>
            </a:r>
            <a:endParaRPr lang="en-US" altLang="zh-CN" dirty="0">
              <a:solidFill>
                <a:schemeClr val="bg1"/>
              </a:solidFill>
            </a:endParaRPr>
          </a:p>
          <a:p>
            <a:pPr marL="285750" indent="-285750">
              <a:lnSpc>
                <a:spcPct val="200000"/>
              </a:lnSpc>
              <a:buFont typeface="Arial" panose="020B0604020202020204" pitchFamily="34" charset="0"/>
              <a:buChar char="•"/>
            </a:pPr>
            <a:r>
              <a:rPr lang="en-US" altLang="zh-CN" dirty="0">
                <a:solidFill>
                  <a:schemeClr val="bg1"/>
                </a:solidFill>
              </a:rPr>
              <a:t>Web MVP</a:t>
            </a:r>
            <a:r>
              <a:rPr lang="zh-CN" altLang="en-US" dirty="0">
                <a:solidFill>
                  <a:schemeClr val="bg1"/>
                </a:solidFill>
              </a:rPr>
              <a:t>：随着</a:t>
            </a:r>
            <a:r>
              <a:rPr lang="en-US" altLang="zh-CN" dirty="0">
                <a:solidFill>
                  <a:schemeClr val="bg1"/>
                </a:solidFill>
              </a:rPr>
              <a:t>Web</a:t>
            </a:r>
            <a:r>
              <a:rPr lang="zh-CN" altLang="en-US" dirty="0">
                <a:solidFill>
                  <a:schemeClr val="bg1"/>
                </a:solidFill>
              </a:rPr>
              <a:t>的兴起，微软希望</a:t>
            </a:r>
            <a:r>
              <a:rPr lang="zh-CN" altLang="en-US" dirty="0">
                <a:solidFill>
                  <a:srgbClr val="FFC000"/>
                </a:solidFill>
              </a:rPr>
              <a:t>延续组件化编程模式</a:t>
            </a:r>
            <a:r>
              <a:rPr lang="zh-CN" altLang="en-US" dirty="0">
                <a:solidFill>
                  <a:schemeClr val="bg1"/>
                </a:solidFill>
              </a:rPr>
              <a:t>，所以使用</a:t>
            </a:r>
            <a:r>
              <a:rPr lang="en-US" altLang="zh-CN" dirty="0" err="1">
                <a:solidFill>
                  <a:schemeClr val="bg1"/>
                </a:solidFill>
              </a:rPr>
              <a:t>WebForms</a:t>
            </a:r>
            <a:r>
              <a:rPr lang="zh-CN" altLang="en-US" dirty="0">
                <a:solidFill>
                  <a:schemeClr val="bg1"/>
                </a:solidFill>
              </a:rPr>
              <a:t>实现了</a:t>
            </a:r>
            <a:r>
              <a:rPr lang="en-US" altLang="zh-CN" dirty="0">
                <a:solidFill>
                  <a:schemeClr val="bg1"/>
                </a:solidFill>
              </a:rPr>
              <a:t>Web MVP</a:t>
            </a:r>
            <a:r>
              <a:rPr lang="zh-CN" altLang="en-US" dirty="0">
                <a:solidFill>
                  <a:schemeClr val="bg1"/>
                </a:solidFill>
              </a:rPr>
              <a:t>，引入了</a:t>
            </a:r>
            <a:r>
              <a:rPr lang="en-US" altLang="zh-CN" dirty="0" err="1">
                <a:solidFill>
                  <a:schemeClr val="bg1"/>
                </a:solidFill>
              </a:rPr>
              <a:t>CodeBehind</a:t>
            </a:r>
            <a:r>
              <a:rPr lang="zh-CN" altLang="en-US" dirty="0">
                <a:solidFill>
                  <a:schemeClr val="bg1"/>
                </a:solidFill>
              </a:rPr>
              <a:t>，</a:t>
            </a:r>
            <a:r>
              <a:rPr lang="en-US" altLang="zh-CN" dirty="0" err="1">
                <a:solidFill>
                  <a:schemeClr val="bg1"/>
                </a:solidFill>
              </a:rPr>
              <a:t>ViewState</a:t>
            </a:r>
            <a:r>
              <a:rPr lang="zh-CN" altLang="en-US" dirty="0">
                <a:solidFill>
                  <a:schemeClr val="bg1"/>
                </a:solidFill>
              </a:rPr>
              <a:t>等设计概念。</a:t>
            </a:r>
            <a:endParaRPr lang="en-US" altLang="zh-CN" dirty="0">
              <a:solidFill>
                <a:schemeClr val="bg1"/>
              </a:solidFill>
            </a:endParaRPr>
          </a:p>
          <a:p>
            <a:pPr>
              <a:lnSpc>
                <a:spcPct val="200000"/>
              </a:lnSpc>
            </a:pPr>
            <a:r>
              <a:rPr lang="en-US" altLang="zh-CN" dirty="0">
                <a:solidFill>
                  <a:schemeClr val="bg1"/>
                </a:solidFill>
                <a:hlinkClick r:id="rId5"/>
              </a:rPr>
              <a:t>https://www.codeproject.com/Articles/23563/Building-an-MVP-Framework-for-NET-Part-2-Implement</a:t>
            </a:r>
            <a:endParaRPr lang="en-US" altLang="zh-CN" dirty="0">
              <a:solidFill>
                <a:schemeClr val="bg1"/>
              </a:solidFill>
            </a:endParaRPr>
          </a:p>
          <a:p>
            <a:pPr marL="285750" indent="-285750">
              <a:lnSpc>
                <a:spcPct val="200000"/>
              </a:lnSpc>
              <a:buFont typeface="Arial" panose="020B0604020202020204" pitchFamily="34" charset="0"/>
              <a:buChar char="•"/>
            </a:pPr>
            <a:r>
              <a:rPr lang="en-US" altLang="zh-CN" b="1" dirty="0">
                <a:solidFill>
                  <a:schemeClr val="bg1"/>
                </a:solidFill>
              </a:rPr>
              <a:t>ASP.NET MVC</a:t>
            </a:r>
            <a:r>
              <a:rPr lang="zh-CN" altLang="en-US" b="1" dirty="0">
                <a:solidFill>
                  <a:schemeClr val="bg1"/>
                </a:solidFill>
              </a:rPr>
              <a:t>：</a:t>
            </a:r>
            <a:r>
              <a:rPr lang="zh-CN" altLang="en-US" dirty="0">
                <a:solidFill>
                  <a:schemeClr val="bg1"/>
                </a:solidFill>
              </a:rPr>
              <a:t>一个轻量级的高度可测试的表示框架</a:t>
            </a:r>
            <a:endParaRPr lang="en-US" altLang="zh-CN" dirty="0">
              <a:solidFill>
                <a:schemeClr val="bg1"/>
              </a:solidFill>
            </a:endParaRPr>
          </a:p>
          <a:p>
            <a:pPr>
              <a:lnSpc>
                <a:spcPct val="200000"/>
              </a:lnSpc>
            </a:pPr>
            <a:r>
              <a:rPr lang="en-US" altLang="zh-CN" b="1" dirty="0">
                <a:solidFill>
                  <a:schemeClr val="bg1"/>
                </a:solidFill>
                <a:hlinkClick r:id="rId6"/>
              </a:rPr>
              <a:t>https://en.wikipedia.org/wiki/ASP.NET_MVC</a:t>
            </a:r>
            <a:endParaRPr lang="en-US" altLang="zh-CN" b="1" dirty="0">
              <a:solidFill>
                <a:schemeClr val="bg1"/>
              </a:solidFill>
            </a:endParaRPr>
          </a:p>
        </p:txBody>
      </p:sp>
    </p:spTree>
    <p:extLst>
      <p:ext uri="{BB962C8B-B14F-4D97-AF65-F5344CB8AC3E}">
        <p14:creationId xmlns:p14="http://schemas.microsoft.com/office/powerpoint/2010/main" val="2696985183"/>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文本框 2"/>
          <p:cNvSpPr txBox="1"/>
          <p:nvPr/>
        </p:nvSpPr>
        <p:spPr>
          <a:xfrm>
            <a:off x="4843030" y="3011673"/>
            <a:ext cx="5250881" cy="912558"/>
          </a:xfrm>
          <a:prstGeom prst="rect">
            <a:avLst/>
          </a:prstGeom>
          <a:noFill/>
        </p:spPr>
        <p:txBody>
          <a:bodyPr wrap="square" rtlCol="0">
            <a:spAutoFit/>
          </a:bodyPr>
          <a:lstStyle/>
          <a:p>
            <a:r>
              <a:rPr lang="en-US" altLang="zh-CN" sz="5330" b="1" dirty="0">
                <a:solidFill>
                  <a:schemeClr val="bg1"/>
                </a:solidFill>
              </a:rPr>
              <a:t>MVC</a:t>
            </a:r>
            <a:r>
              <a:rPr lang="zh-CN" altLang="en-US" sz="5330" b="1" dirty="0">
                <a:solidFill>
                  <a:schemeClr val="bg1"/>
                </a:solidFill>
              </a:rPr>
              <a:t>未来展望</a:t>
            </a:r>
          </a:p>
        </p:txBody>
      </p:sp>
      <p:sp>
        <p:nvSpPr>
          <p:cNvPr id="6" name="椭圆 5">
            <a:extLst>
              <a:ext uri="{FF2B5EF4-FFF2-40B4-BE49-F238E27FC236}">
                <a16:creationId xmlns:a16="http://schemas.microsoft.com/office/drawing/2014/main" id="{2357A80D-D049-453F-829E-CCED37E37B1A}"/>
              </a:ext>
            </a:extLst>
          </p:cNvPr>
          <p:cNvSpPr/>
          <p:nvPr/>
        </p:nvSpPr>
        <p:spPr>
          <a:xfrm>
            <a:off x="3240660" y="3011224"/>
            <a:ext cx="905212" cy="91300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rPr>
              <a:t>5</a:t>
            </a:r>
            <a:endParaRPr lang="zh-CN" altLang="en-US" sz="4400" dirty="0">
              <a:solidFill>
                <a:schemeClr val="bg1"/>
              </a:solidFill>
            </a:endParaRPr>
          </a:p>
        </p:txBody>
      </p:sp>
    </p:spTree>
    <p:extLst>
      <p:ext uri="{BB962C8B-B14F-4D97-AF65-F5344CB8AC3E}">
        <p14:creationId xmlns:p14="http://schemas.microsoft.com/office/powerpoint/2010/main" val="1017045159"/>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072096"/>
            <a:ext cx="11074734" cy="5016188"/>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200000"/>
              </a:lnSpc>
            </a:pPr>
            <a:endParaRPr lang="zh-CN" altLang="en-US" sz="2133" dirty="0">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816557" y="1440657"/>
            <a:ext cx="2513383" cy="523220"/>
          </a:xfrm>
          <a:prstGeom prst="rect">
            <a:avLst/>
          </a:prstGeom>
          <a:noFill/>
        </p:spPr>
        <p:txBody>
          <a:bodyPr wrap="square" rtlCol="0">
            <a:spAutoFit/>
          </a:bodyPr>
          <a:lstStyle/>
          <a:p>
            <a:r>
              <a:rPr lang="zh-CN" altLang="en-US" sz="2800" dirty="0">
                <a:solidFill>
                  <a:schemeClr val="bg1"/>
                </a:solidFill>
              </a:rPr>
              <a:t>从现状看未来</a:t>
            </a:r>
          </a:p>
        </p:txBody>
      </p:sp>
      <p:pic>
        <p:nvPicPr>
          <p:cNvPr id="5" name="图片 4">
            <a:extLst>
              <a:ext uri="{FF2B5EF4-FFF2-40B4-BE49-F238E27FC236}">
                <a16:creationId xmlns:a16="http://schemas.microsoft.com/office/drawing/2014/main" id="{419A63E1-7E0A-4B4E-B304-FEB0DCB222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6556" y="2283738"/>
            <a:ext cx="6323383" cy="3057525"/>
          </a:xfrm>
          <a:prstGeom prst="rect">
            <a:avLst/>
          </a:prstGeom>
        </p:spPr>
      </p:pic>
      <p:sp>
        <p:nvSpPr>
          <p:cNvPr id="6" name="文本框 5">
            <a:extLst>
              <a:ext uri="{FF2B5EF4-FFF2-40B4-BE49-F238E27FC236}">
                <a16:creationId xmlns:a16="http://schemas.microsoft.com/office/drawing/2014/main" id="{B37F6909-EA37-4C9B-9673-6375609F3D30}"/>
              </a:ext>
            </a:extLst>
          </p:cNvPr>
          <p:cNvSpPr txBox="1"/>
          <p:nvPr/>
        </p:nvSpPr>
        <p:spPr>
          <a:xfrm>
            <a:off x="7536180" y="1691640"/>
            <a:ext cx="4015740" cy="2585323"/>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核心服务层以</a:t>
            </a:r>
            <a:r>
              <a:rPr lang="zh-CN" altLang="en-US" dirty="0">
                <a:solidFill>
                  <a:srgbClr val="FFC000"/>
                </a:solidFill>
              </a:rPr>
              <a:t>微服务</a:t>
            </a:r>
            <a:r>
              <a:rPr lang="zh-CN" altLang="en-US" dirty="0">
                <a:solidFill>
                  <a:schemeClr val="bg1"/>
                </a:solidFill>
              </a:rPr>
              <a:t>的形式存在。为上层具体应用提供实现。</a:t>
            </a:r>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而边界服务的</a:t>
            </a:r>
            <a:r>
              <a:rPr lang="en-US" altLang="zh-CN" dirty="0">
                <a:solidFill>
                  <a:schemeClr val="bg1"/>
                </a:solidFill>
              </a:rPr>
              <a:t>To B</a:t>
            </a:r>
            <a:r>
              <a:rPr lang="zh-CN" altLang="en-US" dirty="0">
                <a:solidFill>
                  <a:schemeClr val="bg1"/>
                </a:solidFill>
              </a:rPr>
              <a:t>业务和运营管理后台 通常是</a:t>
            </a:r>
            <a:r>
              <a:rPr lang="en-US" altLang="zh-CN" dirty="0">
                <a:solidFill>
                  <a:schemeClr val="bg1"/>
                </a:solidFill>
              </a:rPr>
              <a:t>View</a:t>
            </a:r>
            <a:r>
              <a:rPr lang="zh-CN" altLang="en-US" dirty="0">
                <a:solidFill>
                  <a:schemeClr val="bg1"/>
                </a:solidFill>
              </a:rPr>
              <a:t>（</a:t>
            </a:r>
            <a:r>
              <a:rPr lang="en-US" altLang="zh-CN" dirty="0">
                <a:solidFill>
                  <a:schemeClr val="bg1"/>
                </a:solidFill>
              </a:rPr>
              <a:t>vue.js + html</a:t>
            </a:r>
            <a:r>
              <a:rPr lang="zh-CN" altLang="en-US" dirty="0">
                <a:solidFill>
                  <a:schemeClr val="bg1"/>
                </a:solidFill>
              </a:rPr>
              <a:t>） 和 </a:t>
            </a:r>
            <a:r>
              <a:rPr lang="en-US" altLang="zh-CN" dirty="0">
                <a:solidFill>
                  <a:schemeClr val="bg1"/>
                </a:solidFill>
              </a:rPr>
              <a:t>Controller (</a:t>
            </a:r>
            <a:r>
              <a:rPr lang="en-US" altLang="zh-CN" dirty="0" err="1">
                <a:solidFill>
                  <a:schemeClr val="bg1"/>
                </a:solidFill>
              </a:rPr>
              <a:t>nodejs</a:t>
            </a:r>
            <a:r>
              <a:rPr lang="en-US" altLang="zh-CN" dirty="0">
                <a:solidFill>
                  <a:schemeClr val="bg1"/>
                </a:solidFill>
              </a:rPr>
              <a:t>) </a:t>
            </a:r>
            <a:r>
              <a:rPr lang="zh-CN" altLang="en-US" dirty="0">
                <a:solidFill>
                  <a:schemeClr val="bg1"/>
                </a:solidFill>
              </a:rPr>
              <a:t>由前端团队实现。</a:t>
            </a:r>
            <a:endParaRPr lang="en-US" altLang="zh-CN" dirty="0">
              <a:solidFill>
                <a:schemeClr val="bg1"/>
              </a:solidFill>
            </a:endParaRPr>
          </a:p>
          <a:p>
            <a:pPr marL="285750" indent="-285750">
              <a:buFont typeface="Arial" panose="020B0604020202020204" pitchFamily="34" charset="0"/>
              <a:buChar char="•"/>
            </a:pPr>
            <a:r>
              <a:rPr lang="en-US" altLang="zh-CN" dirty="0">
                <a:solidFill>
                  <a:schemeClr val="bg1"/>
                </a:solidFill>
              </a:rPr>
              <a:t>To C </a:t>
            </a:r>
            <a:r>
              <a:rPr lang="zh-CN" altLang="en-US" dirty="0">
                <a:solidFill>
                  <a:schemeClr val="bg1"/>
                </a:solidFill>
              </a:rPr>
              <a:t>由于其高并发性，</a:t>
            </a:r>
            <a:r>
              <a:rPr lang="en-US" altLang="zh-CN" dirty="0">
                <a:solidFill>
                  <a:schemeClr val="bg1"/>
                </a:solidFill>
              </a:rPr>
              <a:t>Spring MVC</a:t>
            </a:r>
            <a:r>
              <a:rPr lang="zh-CN" altLang="en-US" dirty="0">
                <a:solidFill>
                  <a:schemeClr val="bg1"/>
                </a:solidFill>
              </a:rPr>
              <a:t>在一些极限场景下并不是很合适，故而会用</a:t>
            </a:r>
            <a:r>
              <a:rPr lang="en-US" altLang="zh-CN" dirty="0" err="1">
                <a:solidFill>
                  <a:schemeClr val="bg1"/>
                </a:solidFill>
              </a:rPr>
              <a:t>Netty</a:t>
            </a:r>
            <a:r>
              <a:rPr lang="zh-CN" altLang="en-US" dirty="0">
                <a:solidFill>
                  <a:schemeClr val="bg1"/>
                </a:solidFill>
              </a:rPr>
              <a:t>直接进行实现。</a:t>
            </a:r>
            <a:endParaRPr lang="en-US" altLang="zh-CN" dirty="0">
              <a:solidFill>
                <a:schemeClr val="bg1"/>
              </a:solidFill>
            </a:endParaRPr>
          </a:p>
        </p:txBody>
      </p:sp>
      <p:sp>
        <p:nvSpPr>
          <p:cNvPr id="8" name="文本框 7">
            <a:extLst>
              <a:ext uri="{FF2B5EF4-FFF2-40B4-BE49-F238E27FC236}">
                <a16:creationId xmlns:a16="http://schemas.microsoft.com/office/drawing/2014/main" id="{96E06724-7DBF-4E9F-8CAC-B86B80170AFB}"/>
              </a:ext>
            </a:extLst>
          </p:cNvPr>
          <p:cNvSpPr txBox="1"/>
          <p:nvPr/>
        </p:nvSpPr>
        <p:spPr>
          <a:xfrm>
            <a:off x="7294963" y="4843194"/>
            <a:ext cx="4183380" cy="646331"/>
          </a:xfrm>
          <a:prstGeom prst="rect">
            <a:avLst/>
          </a:prstGeom>
          <a:noFill/>
        </p:spPr>
        <p:txBody>
          <a:bodyPr wrap="square" rtlCol="0">
            <a:spAutoFit/>
          </a:bodyPr>
          <a:lstStyle/>
          <a:p>
            <a:r>
              <a:rPr lang="zh-CN" altLang="en-US" dirty="0">
                <a:solidFill>
                  <a:schemeClr val="bg1"/>
                </a:solidFill>
              </a:rPr>
              <a:t>未来，纯粹的</a:t>
            </a:r>
            <a:r>
              <a:rPr lang="en-US" altLang="zh-CN" dirty="0">
                <a:solidFill>
                  <a:schemeClr val="bg1"/>
                </a:solidFill>
              </a:rPr>
              <a:t>MVC</a:t>
            </a:r>
            <a:r>
              <a:rPr lang="zh-CN" altLang="en-US" dirty="0">
                <a:solidFill>
                  <a:schemeClr val="bg1"/>
                </a:solidFill>
              </a:rPr>
              <a:t>框架可能会直接消失了，但其思想将在软件设计分层中体现。</a:t>
            </a:r>
          </a:p>
        </p:txBody>
      </p:sp>
    </p:spTree>
    <p:extLst>
      <p:ext uri="{BB962C8B-B14F-4D97-AF65-F5344CB8AC3E}">
        <p14:creationId xmlns:p14="http://schemas.microsoft.com/office/powerpoint/2010/main" val="2077297419"/>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文本框 2"/>
          <p:cNvSpPr txBox="1"/>
          <p:nvPr/>
        </p:nvSpPr>
        <p:spPr>
          <a:xfrm>
            <a:off x="5856491" y="3011224"/>
            <a:ext cx="1809230" cy="912558"/>
          </a:xfrm>
          <a:prstGeom prst="rect">
            <a:avLst/>
          </a:prstGeom>
          <a:noFill/>
        </p:spPr>
        <p:txBody>
          <a:bodyPr wrap="square" rtlCol="0">
            <a:spAutoFit/>
          </a:bodyPr>
          <a:lstStyle/>
          <a:p>
            <a:r>
              <a:rPr lang="zh-CN" altLang="en-US" sz="5330" b="1" dirty="0">
                <a:solidFill>
                  <a:schemeClr val="bg1"/>
                </a:solidFill>
              </a:rPr>
              <a:t>总结</a:t>
            </a:r>
          </a:p>
        </p:txBody>
      </p:sp>
      <p:sp>
        <p:nvSpPr>
          <p:cNvPr id="6" name="椭圆 5">
            <a:extLst>
              <a:ext uri="{FF2B5EF4-FFF2-40B4-BE49-F238E27FC236}">
                <a16:creationId xmlns:a16="http://schemas.microsoft.com/office/drawing/2014/main" id="{2357A80D-D049-453F-829E-CCED37E37B1A}"/>
              </a:ext>
            </a:extLst>
          </p:cNvPr>
          <p:cNvSpPr/>
          <p:nvPr/>
        </p:nvSpPr>
        <p:spPr>
          <a:xfrm>
            <a:off x="4276980" y="3011224"/>
            <a:ext cx="905212" cy="91300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rPr>
              <a:t>6</a:t>
            </a:r>
            <a:endParaRPr lang="zh-CN" altLang="en-US" sz="4400" dirty="0">
              <a:solidFill>
                <a:schemeClr val="bg1"/>
              </a:solidFill>
            </a:endParaRPr>
          </a:p>
        </p:txBody>
      </p:sp>
    </p:spTree>
    <p:extLst>
      <p:ext uri="{BB962C8B-B14F-4D97-AF65-F5344CB8AC3E}">
        <p14:creationId xmlns:p14="http://schemas.microsoft.com/office/powerpoint/2010/main" val="3165200393"/>
      </p:ext>
    </p:extLst>
  </p:cSld>
  <p:clrMapOvr>
    <a:masterClrMapping/>
  </p:clrMapOvr>
  <mc:AlternateContent xmlns:mc="http://schemas.openxmlformats.org/markup-compatibility/2006" xmlns:p14="http://schemas.microsoft.com/office/powerpoint/2010/main">
    <mc:Choice Requires="p14">
      <p:transition spd="slow" p14:dur="1250" advClick="0" advTm="0">
        <p14:flip dir="r"/>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1"/>
          <p:cNvGrpSpPr/>
          <p:nvPr/>
        </p:nvGrpSpPr>
        <p:grpSpPr>
          <a:xfrm>
            <a:off x="6154724" y="1499450"/>
            <a:ext cx="1386808" cy="1592061"/>
            <a:chOff x="5245729" y="695612"/>
            <a:chExt cx="1718326" cy="1972644"/>
          </a:xfrm>
        </p:grpSpPr>
        <p:sp>
          <p:nvSpPr>
            <p:cNvPr id="263" name="Isosceles Triangle 262"/>
            <p:cNvSpPr/>
            <p:nvPr/>
          </p:nvSpPr>
          <p:spPr bwMode="auto">
            <a:xfrm>
              <a:off x="5245729" y="706493"/>
              <a:ext cx="1718326" cy="1961763"/>
            </a:xfrm>
            <a:prstGeom prst="triangle">
              <a:avLst/>
            </a:prstGeom>
            <a:gradFill flip="none" rotWithShape="1">
              <a:gsLst>
                <a:gs pos="49000">
                  <a:schemeClr val="accent1">
                    <a:lumMod val="60000"/>
                    <a:lumOff val="40000"/>
                  </a:schemeClr>
                </a:gs>
                <a:gs pos="50000">
                  <a:schemeClr val="accent1">
                    <a:lumMod val="40000"/>
                    <a:lumOff val="60000"/>
                  </a:schemeClr>
                </a:gs>
              </a:gsLst>
              <a:lin ang="0" scaled="0"/>
              <a:tileRect/>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grpSp>
          <p:nvGrpSpPr>
            <p:cNvPr id="3" name="Group 263"/>
            <p:cNvGrpSpPr/>
            <p:nvPr/>
          </p:nvGrpSpPr>
          <p:grpSpPr>
            <a:xfrm>
              <a:off x="5746749" y="695612"/>
              <a:ext cx="724864" cy="861630"/>
              <a:chOff x="-1136651" y="2605087"/>
              <a:chExt cx="1514475" cy="1800225"/>
            </a:xfrm>
          </p:grpSpPr>
          <p:sp>
            <p:nvSpPr>
              <p:cNvPr id="265" name="Freeform 199"/>
              <p:cNvSpPr>
                <a:spLocks/>
              </p:cNvSpPr>
              <p:nvPr/>
            </p:nvSpPr>
            <p:spPr bwMode="auto">
              <a:xfrm>
                <a:off x="-1136651" y="2608262"/>
                <a:ext cx="766763" cy="1797050"/>
              </a:xfrm>
              <a:custGeom>
                <a:avLst/>
                <a:gdLst/>
                <a:ahLst/>
                <a:cxnLst>
                  <a:cxn ang="0">
                    <a:pos x="0" y="780"/>
                  </a:cxn>
                  <a:cxn ang="0">
                    <a:pos x="216" y="701"/>
                  </a:cxn>
                  <a:cxn ang="0">
                    <a:pos x="348" y="784"/>
                  </a:cxn>
                  <a:cxn ang="0">
                    <a:pos x="344" y="0"/>
                  </a:cxn>
                  <a:cxn ang="0">
                    <a:pos x="0" y="780"/>
                  </a:cxn>
                </a:cxnLst>
                <a:rect l="0" t="0" r="r" b="b"/>
                <a:pathLst>
                  <a:path w="348" h="813">
                    <a:moveTo>
                      <a:pt x="0" y="780"/>
                    </a:moveTo>
                    <a:cubicBezTo>
                      <a:pt x="133" y="813"/>
                      <a:pt x="216" y="701"/>
                      <a:pt x="216" y="701"/>
                    </a:cubicBezTo>
                    <a:cubicBezTo>
                      <a:pt x="216" y="701"/>
                      <a:pt x="242" y="781"/>
                      <a:pt x="348" y="784"/>
                    </a:cubicBezTo>
                    <a:cubicBezTo>
                      <a:pt x="344" y="0"/>
                      <a:pt x="344" y="0"/>
                      <a:pt x="344" y="0"/>
                    </a:cubicBezTo>
                    <a:lnTo>
                      <a:pt x="0" y="780"/>
                    </a:lnTo>
                    <a:close/>
                  </a:path>
                </a:pathLst>
              </a:custGeom>
              <a:solidFill>
                <a:schemeClr val="tx1">
                  <a:lumMod val="25000"/>
                  <a:lumOff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66" name="Freeform 200"/>
              <p:cNvSpPr>
                <a:spLocks/>
              </p:cNvSpPr>
              <p:nvPr/>
            </p:nvSpPr>
            <p:spPr bwMode="auto">
              <a:xfrm>
                <a:off x="-377826" y="2605087"/>
                <a:ext cx="755650" cy="1795463"/>
              </a:xfrm>
              <a:custGeom>
                <a:avLst/>
                <a:gdLst/>
                <a:ahLst/>
                <a:cxnLst>
                  <a:cxn ang="0">
                    <a:pos x="0" y="0"/>
                  </a:cxn>
                  <a:cxn ang="0">
                    <a:pos x="0" y="1"/>
                  </a:cxn>
                  <a:cxn ang="0">
                    <a:pos x="0" y="785"/>
                  </a:cxn>
                  <a:cxn ang="0">
                    <a:pos x="7" y="785"/>
                  </a:cxn>
                  <a:cxn ang="0">
                    <a:pos x="141" y="709"/>
                  </a:cxn>
                  <a:cxn ang="0">
                    <a:pos x="343" y="778"/>
                  </a:cxn>
                  <a:cxn ang="0">
                    <a:pos x="0" y="0"/>
                  </a:cxn>
                </a:cxnLst>
                <a:rect l="0" t="0" r="r" b="b"/>
                <a:pathLst>
                  <a:path w="343" h="812">
                    <a:moveTo>
                      <a:pt x="0" y="0"/>
                    </a:moveTo>
                    <a:cubicBezTo>
                      <a:pt x="0" y="1"/>
                      <a:pt x="0" y="1"/>
                      <a:pt x="0" y="1"/>
                    </a:cubicBezTo>
                    <a:cubicBezTo>
                      <a:pt x="0" y="785"/>
                      <a:pt x="0" y="785"/>
                      <a:pt x="0" y="785"/>
                    </a:cubicBezTo>
                    <a:cubicBezTo>
                      <a:pt x="2" y="785"/>
                      <a:pt x="4" y="785"/>
                      <a:pt x="7" y="785"/>
                    </a:cubicBezTo>
                    <a:cubicBezTo>
                      <a:pt x="118" y="785"/>
                      <a:pt x="141" y="709"/>
                      <a:pt x="141" y="709"/>
                    </a:cubicBezTo>
                    <a:cubicBezTo>
                      <a:pt x="141" y="709"/>
                      <a:pt x="199" y="812"/>
                      <a:pt x="343" y="778"/>
                    </a:cubicBezTo>
                    <a:lnTo>
                      <a:pt x="0" y="0"/>
                    </a:lnTo>
                    <a:close/>
                  </a:path>
                </a:pathLst>
              </a:custGeom>
              <a:solidFill>
                <a:schemeClr val="tx2">
                  <a:lumMod val="10000"/>
                  <a:lumOff val="9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grpSp>
        <p:nvGrpSpPr>
          <p:cNvPr id="4" name="Group 260"/>
          <p:cNvGrpSpPr/>
          <p:nvPr/>
        </p:nvGrpSpPr>
        <p:grpSpPr>
          <a:xfrm>
            <a:off x="6994306" y="584200"/>
            <a:ext cx="2291101" cy="2630192"/>
            <a:chOff x="5245729" y="695612"/>
            <a:chExt cx="1718326" cy="1972644"/>
          </a:xfrm>
        </p:grpSpPr>
        <p:sp>
          <p:nvSpPr>
            <p:cNvPr id="260" name="Isosceles Triangle 259"/>
            <p:cNvSpPr/>
            <p:nvPr/>
          </p:nvSpPr>
          <p:spPr bwMode="auto">
            <a:xfrm>
              <a:off x="5245729" y="706493"/>
              <a:ext cx="1718326" cy="1961763"/>
            </a:xfrm>
            <a:prstGeom prst="triangle">
              <a:avLst/>
            </a:prstGeom>
            <a:gradFill flip="none" rotWithShape="1">
              <a:gsLst>
                <a:gs pos="49000">
                  <a:schemeClr val="accent1">
                    <a:lumMod val="60000"/>
                    <a:lumOff val="40000"/>
                  </a:schemeClr>
                </a:gs>
                <a:gs pos="50000">
                  <a:schemeClr val="accent1">
                    <a:lumMod val="40000"/>
                    <a:lumOff val="60000"/>
                  </a:schemeClr>
                </a:gs>
              </a:gsLst>
              <a:lin ang="0" scaled="0"/>
              <a:tileRect/>
            </a:gradFill>
            <a:ln w="9525">
              <a:noFill/>
              <a:round/>
              <a:headEnd/>
              <a:tailEnd/>
            </a:ln>
          </p:spPr>
          <p:txBody>
            <a:bodyPr vert="horz" wrap="square" lIns="121920" tIns="60960" rIns="121920" bIns="60960" numCol="1" rtlCol="0" anchor="t" anchorCtr="0" compatLnSpc="1">
              <a:prstTxWarp prst="textNoShape">
                <a:avLst/>
              </a:prstTxWarp>
            </a:bodyPr>
            <a:lstStyle/>
            <a:p>
              <a:pPr algn="ctr"/>
              <a:endParaRPr lang="en-US" sz="2400"/>
            </a:p>
          </p:txBody>
        </p:sp>
        <p:grpSp>
          <p:nvGrpSpPr>
            <p:cNvPr id="5" name="Group 255"/>
            <p:cNvGrpSpPr/>
            <p:nvPr/>
          </p:nvGrpSpPr>
          <p:grpSpPr>
            <a:xfrm>
              <a:off x="5746750" y="695612"/>
              <a:ext cx="724863" cy="861630"/>
              <a:chOff x="-1136651" y="2605087"/>
              <a:chExt cx="1514475" cy="1800225"/>
            </a:xfrm>
          </p:grpSpPr>
          <p:sp>
            <p:nvSpPr>
              <p:cNvPr id="6343" name="Freeform 199"/>
              <p:cNvSpPr>
                <a:spLocks/>
              </p:cNvSpPr>
              <p:nvPr/>
            </p:nvSpPr>
            <p:spPr bwMode="auto">
              <a:xfrm>
                <a:off x="-1136651" y="2608262"/>
                <a:ext cx="766763" cy="1797050"/>
              </a:xfrm>
              <a:custGeom>
                <a:avLst/>
                <a:gdLst/>
                <a:ahLst/>
                <a:cxnLst>
                  <a:cxn ang="0">
                    <a:pos x="0" y="780"/>
                  </a:cxn>
                  <a:cxn ang="0">
                    <a:pos x="216" y="701"/>
                  </a:cxn>
                  <a:cxn ang="0">
                    <a:pos x="348" y="784"/>
                  </a:cxn>
                  <a:cxn ang="0">
                    <a:pos x="344" y="0"/>
                  </a:cxn>
                  <a:cxn ang="0">
                    <a:pos x="0" y="780"/>
                  </a:cxn>
                </a:cxnLst>
                <a:rect l="0" t="0" r="r" b="b"/>
                <a:pathLst>
                  <a:path w="348" h="813">
                    <a:moveTo>
                      <a:pt x="0" y="780"/>
                    </a:moveTo>
                    <a:cubicBezTo>
                      <a:pt x="133" y="813"/>
                      <a:pt x="216" y="701"/>
                      <a:pt x="216" y="701"/>
                    </a:cubicBezTo>
                    <a:cubicBezTo>
                      <a:pt x="216" y="701"/>
                      <a:pt x="242" y="781"/>
                      <a:pt x="348" y="784"/>
                    </a:cubicBezTo>
                    <a:cubicBezTo>
                      <a:pt x="344" y="0"/>
                      <a:pt x="344" y="0"/>
                      <a:pt x="344" y="0"/>
                    </a:cubicBezTo>
                    <a:lnTo>
                      <a:pt x="0" y="780"/>
                    </a:lnTo>
                    <a:close/>
                  </a:path>
                </a:pathLst>
              </a:custGeom>
              <a:solidFill>
                <a:schemeClr val="tx1">
                  <a:lumMod val="25000"/>
                  <a:lumOff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44" name="Freeform 200"/>
              <p:cNvSpPr>
                <a:spLocks/>
              </p:cNvSpPr>
              <p:nvPr/>
            </p:nvSpPr>
            <p:spPr bwMode="auto">
              <a:xfrm>
                <a:off x="-377826" y="2605087"/>
                <a:ext cx="755650" cy="1795463"/>
              </a:xfrm>
              <a:custGeom>
                <a:avLst/>
                <a:gdLst/>
                <a:ahLst/>
                <a:cxnLst>
                  <a:cxn ang="0">
                    <a:pos x="0" y="0"/>
                  </a:cxn>
                  <a:cxn ang="0">
                    <a:pos x="0" y="1"/>
                  </a:cxn>
                  <a:cxn ang="0">
                    <a:pos x="0" y="785"/>
                  </a:cxn>
                  <a:cxn ang="0">
                    <a:pos x="7" y="785"/>
                  </a:cxn>
                  <a:cxn ang="0">
                    <a:pos x="141" y="709"/>
                  </a:cxn>
                  <a:cxn ang="0">
                    <a:pos x="343" y="778"/>
                  </a:cxn>
                  <a:cxn ang="0">
                    <a:pos x="0" y="0"/>
                  </a:cxn>
                </a:cxnLst>
                <a:rect l="0" t="0" r="r" b="b"/>
                <a:pathLst>
                  <a:path w="343" h="812">
                    <a:moveTo>
                      <a:pt x="0" y="0"/>
                    </a:moveTo>
                    <a:cubicBezTo>
                      <a:pt x="0" y="1"/>
                      <a:pt x="0" y="1"/>
                      <a:pt x="0" y="1"/>
                    </a:cubicBezTo>
                    <a:cubicBezTo>
                      <a:pt x="0" y="785"/>
                      <a:pt x="0" y="785"/>
                      <a:pt x="0" y="785"/>
                    </a:cubicBezTo>
                    <a:cubicBezTo>
                      <a:pt x="2" y="785"/>
                      <a:pt x="4" y="785"/>
                      <a:pt x="7" y="785"/>
                    </a:cubicBezTo>
                    <a:cubicBezTo>
                      <a:pt x="118" y="785"/>
                      <a:pt x="141" y="709"/>
                      <a:pt x="141" y="709"/>
                    </a:cubicBezTo>
                    <a:cubicBezTo>
                      <a:pt x="141" y="709"/>
                      <a:pt x="199" y="812"/>
                      <a:pt x="343" y="778"/>
                    </a:cubicBezTo>
                    <a:lnTo>
                      <a:pt x="0" y="0"/>
                    </a:lnTo>
                    <a:close/>
                  </a:path>
                </a:pathLst>
              </a:custGeom>
              <a:solidFill>
                <a:schemeClr val="tx2">
                  <a:lumMod val="10000"/>
                  <a:lumOff val="9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grpSp>
      <p:sp>
        <p:nvSpPr>
          <p:cNvPr id="6345" name="Freeform 201"/>
          <p:cNvSpPr>
            <a:spLocks/>
          </p:cNvSpPr>
          <p:nvPr/>
        </p:nvSpPr>
        <p:spPr bwMode="auto">
          <a:xfrm>
            <a:off x="5864437" y="2567243"/>
            <a:ext cx="4397164" cy="1128076"/>
          </a:xfrm>
          <a:custGeom>
            <a:avLst/>
            <a:gdLst/>
            <a:ahLst/>
            <a:cxnLst>
              <a:cxn ang="0">
                <a:pos x="2171" y="556"/>
              </a:cxn>
              <a:cxn ang="0">
                <a:pos x="0" y="556"/>
              </a:cxn>
              <a:cxn ang="0">
                <a:pos x="1113" y="0"/>
              </a:cxn>
              <a:cxn ang="0">
                <a:pos x="2171" y="556"/>
              </a:cxn>
            </a:cxnLst>
            <a:rect l="0" t="0" r="r" b="b"/>
            <a:pathLst>
              <a:path w="2171" h="556">
                <a:moveTo>
                  <a:pt x="2171" y="556"/>
                </a:moveTo>
                <a:cubicBezTo>
                  <a:pt x="0" y="556"/>
                  <a:pt x="0" y="556"/>
                  <a:pt x="0" y="556"/>
                </a:cubicBezTo>
                <a:cubicBezTo>
                  <a:pt x="0" y="556"/>
                  <a:pt x="514" y="0"/>
                  <a:pt x="1113" y="0"/>
                </a:cubicBezTo>
                <a:cubicBezTo>
                  <a:pt x="1713" y="0"/>
                  <a:pt x="2171" y="556"/>
                  <a:pt x="2171" y="556"/>
                </a:cubicBez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46" name="Freeform 202"/>
          <p:cNvSpPr>
            <a:spLocks/>
          </p:cNvSpPr>
          <p:nvPr/>
        </p:nvSpPr>
        <p:spPr bwMode="auto">
          <a:xfrm>
            <a:off x="4140351" y="2818398"/>
            <a:ext cx="4875119" cy="1792407"/>
          </a:xfrm>
          <a:custGeom>
            <a:avLst/>
            <a:gdLst>
              <a:gd name="connsiteX0" fmla="*/ 2308 w 2308"/>
              <a:gd name="connsiteY0" fmla="*/ 452 h 840"/>
              <a:gd name="connsiteX1" fmla="*/ 0 w 2308"/>
              <a:gd name="connsiteY1" fmla="*/ 840 h 840"/>
              <a:gd name="connsiteX2" fmla="*/ 1354 w 2308"/>
              <a:gd name="connsiteY2" fmla="*/ 65 h 840"/>
              <a:gd name="connsiteX3" fmla="*/ 2308 w 2308"/>
              <a:gd name="connsiteY3" fmla="*/ 452 h 840"/>
              <a:gd name="connsiteX0" fmla="*/ 2570 w 2570"/>
              <a:gd name="connsiteY0" fmla="*/ 402 h 790"/>
              <a:gd name="connsiteX1" fmla="*/ 262 w 2570"/>
              <a:gd name="connsiteY1" fmla="*/ 790 h 790"/>
              <a:gd name="connsiteX2" fmla="*/ 997 w 2570"/>
              <a:gd name="connsiteY2" fmla="*/ 309 h 790"/>
              <a:gd name="connsiteX3" fmla="*/ 1616 w 2570"/>
              <a:gd name="connsiteY3" fmla="*/ 15 h 790"/>
              <a:gd name="connsiteX4" fmla="*/ 2570 w 2570"/>
              <a:gd name="connsiteY4" fmla="*/ 402 h 790"/>
              <a:gd name="connsiteX0" fmla="*/ 2570 w 2570"/>
              <a:gd name="connsiteY0" fmla="*/ 421 h 809"/>
              <a:gd name="connsiteX1" fmla="*/ 262 w 2570"/>
              <a:gd name="connsiteY1" fmla="*/ 809 h 809"/>
              <a:gd name="connsiteX2" fmla="*/ 846 w 2570"/>
              <a:gd name="connsiteY2" fmla="*/ 215 h 809"/>
              <a:gd name="connsiteX3" fmla="*/ 1616 w 2570"/>
              <a:gd name="connsiteY3" fmla="*/ 34 h 809"/>
              <a:gd name="connsiteX4" fmla="*/ 2570 w 2570"/>
              <a:gd name="connsiteY4" fmla="*/ 421 h 809"/>
              <a:gd name="connsiteX0" fmla="*/ 2670 w 2670"/>
              <a:gd name="connsiteY0" fmla="*/ 421 h 809"/>
              <a:gd name="connsiteX1" fmla="*/ 262 w 2670"/>
              <a:gd name="connsiteY1" fmla="*/ 809 h 809"/>
              <a:gd name="connsiteX2" fmla="*/ 946 w 2670"/>
              <a:gd name="connsiteY2" fmla="*/ 215 h 809"/>
              <a:gd name="connsiteX3" fmla="*/ 1716 w 2670"/>
              <a:gd name="connsiteY3" fmla="*/ 34 h 809"/>
              <a:gd name="connsiteX4" fmla="*/ 2670 w 2670"/>
              <a:gd name="connsiteY4" fmla="*/ 421 h 809"/>
              <a:gd name="connsiteX0" fmla="*/ 2408 w 2408"/>
              <a:gd name="connsiteY0" fmla="*/ 421 h 809"/>
              <a:gd name="connsiteX1" fmla="*/ 0 w 2408"/>
              <a:gd name="connsiteY1" fmla="*/ 809 h 809"/>
              <a:gd name="connsiteX2" fmla="*/ 684 w 2408"/>
              <a:gd name="connsiteY2" fmla="*/ 215 h 809"/>
              <a:gd name="connsiteX3" fmla="*/ 1454 w 2408"/>
              <a:gd name="connsiteY3" fmla="*/ 34 h 809"/>
              <a:gd name="connsiteX4" fmla="*/ 2408 w 2408"/>
              <a:gd name="connsiteY4" fmla="*/ 421 h 809"/>
              <a:gd name="connsiteX0" fmla="*/ 2408 w 2408"/>
              <a:gd name="connsiteY0" fmla="*/ 421 h 809"/>
              <a:gd name="connsiteX1" fmla="*/ 0 w 2408"/>
              <a:gd name="connsiteY1" fmla="*/ 809 h 809"/>
              <a:gd name="connsiteX2" fmla="*/ 684 w 2408"/>
              <a:gd name="connsiteY2" fmla="*/ 215 h 809"/>
              <a:gd name="connsiteX3" fmla="*/ 1454 w 2408"/>
              <a:gd name="connsiteY3" fmla="*/ 34 h 809"/>
              <a:gd name="connsiteX4" fmla="*/ 2408 w 2408"/>
              <a:gd name="connsiteY4" fmla="*/ 421 h 809"/>
              <a:gd name="connsiteX0" fmla="*/ 2408 w 2408"/>
              <a:gd name="connsiteY0" fmla="*/ 432 h 820"/>
              <a:gd name="connsiteX1" fmla="*/ 0 w 2408"/>
              <a:gd name="connsiteY1" fmla="*/ 820 h 820"/>
              <a:gd name="connsiteX2" fmla="*/ 721 w 2408"/>
              <a:gd name="connsiteY2" fmla="*/ 163 h 820"/>
              <a:gd name="connsiteX3" fmla="*/ 1454 w 2408"/>
              <a:gd name="connsiteY3" fmla="*/ 45 h 820"/>
              <a:gd name="connsiteX4" fmla="*/ 2408 w 2408"/>
              <a:gd name="connsiteY4" fmla="*/ 432 h 820"/>
              <a:gd name="connsiteX0" fmla="*/ 2408 w 2408"/>
              <a:gd name="connsiteY0" fmla="*/ 432 h 820"/>
              <a:gd name="connsiteX1" fmla="*/ 0 w 2408"/>
              <a:gd name="connsiteY1" fmla="*/ 820 h 820"/>
              <a:gd name="connsiteX2" fmla="*/ 721 w 2408"/>
              <a:gd name="connsiteY2" fmla="*/ 163 h 820"/>
              <a:gd name="connsiteX3" fmla="*/ 1454 w 2408"/>
              <a:gd name="connsiteY3" fmla="*/ 45 h 820"/>
              <a:gd name="connsiteX4" fmla="*/ 2408 w 2408"/>
              <a:gd name="connsiteY4" fmla="*/ 432 h 820"/>
              <a:gd name="connsiteX0" fmla="*/ 2408 w 2408"/>
              <a:gd name="connsiteY0" fmla="*/ 432 h 820"/>
              <a:gd name="connsiteX1" fmla="*/ 1628 w 2408"/>
              <a:gd name="connsiteY1" fmla="*/ 565 h 820"/>
              <a:gd name="connsiteX2" fmla="*/ 0 w 2408"/>
              <a:gd name="connsiteY2" fmla="*/ 820 h 820"/>
              <a:gd name="connsiteX3" fmla="*/ 721 w 2408"/>
              <a:gd name="connsiteY3" fmla="*/ 163 h 820"/>
              <a:gd name="connsiteX4" fmla="*/ 1454 w 2408"/>
              <a:gd name="connsiteY4" fmla="*/ 45 h 820"/>
              <a:gd name="connsiteX5" fmla="*/ 2408 w 2408"/>
              <a:gd name="connsiteY5" fmla="*/ 432 h 820"/>
              <a:gd name="connsiteX0" fmla="*/ 2408 w 2408"/>
              <a:gd name="connsiteY0" fmla="*/ 432 h 820"/>
              <a:gd name="connsiteX1" fmla="*/ 1628 w 2408"/>
              <a:gd name="connsiteY1" fmla="*/ 565 h 820"/>
              <a:gd name="connsiteX2" fmla="*/ 1618 w 2408"/>
              <a:gd name="connsiteY2" fmla="*/ 402 h 820"/>
              <a:gd name="connsiteX3" fmla="*/ 0 w 2408"/>
              <a:gd name="connsiteY3" fmla="*/ 820 h 820"/>
              <a:gd name="connsiteX4" fmla="*/ 721 w 2408"/>
              <a:gd name="connsiteY4" fmla="*/ 163 h 820"/>
              <a:gd name="connsiteX5" fmla="*/ 1454 w 2408"/>
              <a:gd name="connsiteY5" fmla="*/ 45 h 820"/>
              <a:gd name="connsiteX6" fmla="*/ 2408 w 2408"/>
              <a:gd name="connsiteY6" fmla="*/ 432 h 820"/>
              <a:gd name="connsiteX0" fmla="*/ 2408 w 2408"/>
              <a:gd name="connsiteY0" fmla="*/ 432 h 820"/>
              <a:gd name="connsiteX1" fmla="*/ 2029 w 2408"/>
              <a:gd name="connsiteY1" fmla="*/ 402 h 820"/>
              <a:gd name="connsiteX2" fmla="*/ 1618 w 2408"/>
              <a:gd name="connsiteY2" fmla="*/ 402 h 820"/>
              <a:gd name="connsiteX3" fmla="*/ 0 w 2408"/>
              <a:gd name="connsiteY3" fmla="*/ 820 h 820"/>
              <a:gd name="connsiteX4" fmla="*/ 721 w 2408"/>
              <a:gd name="connsiteY4" fmla="*/ 163 h 820"/>
              <a:gd name="connsiteX5" fmla="*/ 1454 w 2408"/>
              <a:gd name="connsiteY5" fmla="*/ 45 h 820"/>
              <a:gd name="connsiteX6" fmla="*/ 2408 w 2408"/>
              <a:gd name="connsiteY6" fmla="*/ 432 h 820"/>
              <a:gd name="connsiteX0" fmla="*/ 2408 w 2408"/>
              <a:gd name="connsiteY0" fmla="*/ 432 h 820"/>
              <a:gd name="connsiteX1" fmla="*/ 2029 w 2408"/>
              <a:gd name="connsiteY1" fmla="*/ 402 h 820"/>
              <a:gd name="connsiteX2" fmla="*/ 1618 w 2408"/>
              <a:gd name="connsiteY2" fmla="*/ 402 h 820"/>
              <a:gd name="connsiteX3" fmla="*/ 434 w 2408"/>
              <a:gd name="connsiteY3" fmla="*/ 705 h 820"/>
              <a:gd name="connsiteX4" fmla="*/ 0 w 2408"/>
              <a:gd name="connsiteY4" fmla="*/ 820 h 820"/>
              <a:gd name="connsiteX5" fmla="*/ 721 w 2408"/>
              <a:gd name="connsiteY5" fmla="*/ 163 h 820"/>
              <a:gd name="connsiteX6" fmla="*/ 1454 w 2408"/>
              <a:gd name="connsiteY6" fmla="*/ 45 h 820"/>
              <a:gd name="connsiteX7" fmla="*/ 2408 w 2408"/>
              <a:gd name="connsiteY7" fmla="*/ 432 h 820"/>
              <a:gd name="connsiteX0" fmla="*/ 2408 w 2408"/>
              <a:gd name="connsiteY0" fmla="*/ 432 h 842"/>
              <a:gd name="connsiteX1" fmla="*/ 2029 w 2408"/>
              <a:gd name="connsiteY1" fmla="*/ 402 h 842"/>
              <a:gd name="connsiteX2" fmla="*/ 1618 w 2408"/>
              <a:gd name="connsiteY2" fmla="*/ 402 h 842"/>
              <a:gd name="connsiteX3" fmla="*/ 434 w 2408"/>
              <a:gd name="connsiteY3" fmla="*/ 705 h 842"/>
              <a:gd name="connsiteX4" fmla="*/ 429 w 2408"/>
              <a:gd name="connsiteY4" fmla="*/ 842 h 842"/>
              <a:gd name="connsiteX5" fmla="*/ 0 w 2408"/>
              <a:gd name="connsiteY5" fmla="*/ 820 h 842"/>
              <a:gd name="connsiteX6" fmla="*/ 721 w 2408"/>
              <a:gd name="connsiteY6" fmla="*/ 163 h 842"/>
              <a:gd name="connsiteX7" fmla="*/ 1454 w 2408"/>
              <a:gd name="connsiteY7" fmla="*/ 45 h 842"/>
              <a:gd name="connsiteX8" fmla="*/ 2408 w 2408"/>
              <a:gd name="connsiteY8" fmla="*/ 432 h 842"/>
              <a:gd name="connsiteX0" fmla="*/ 2408 w 2408"/>
              <a:gd name="connsiteY0" fmla="*/ 432 h 883"/>
              <a:gd name="connsiteX1" fmla="*/ 2029 w 2408"/>
              <a:gd name="connsiteY1" fmla="*/ 402 h 883"/>
              <a:gd name="connsiteX2" fmla="*/ 1618 w 2408"/>
              <a:gd name="connsiteY2" fmla="*/ 402 h 883"/>
              <a:gd name="connsiteX3" fmla="*/ 434 w 2408"/>
              <a:gd name="connsiteY3" fmla="*/ 837 h 883"/>
              <a:gd name="connsiteX4" fmla="*/ 429 w 2408"/>
              <a:gd name="connsiteY4" fmla="*/ 842 h 883"/>
              <a:gd name="connsiteX5" fmla="*/ 0 w 2408"/>
              <a:gd name="connsiteY5" fmla="*/ 820 h 883"/>
              <a:gd name="connsiteX6" fmla="*/ 721 w 2408"/>
              <a:gd name="connsiteY6" fmla="*/ 163 h 883"/>
              <a:gd name="connsiteX7" fmla="*/ 1454 w 2408"/>
              <a:gd name="connsiteY7" fmla="*/ 45 h 883"/>
              <a:gd name="connsiteX8" fmla="*/ 2408 w 2408"/>
              <a:gd name="connsiteY8" fmla="*/ 432 h 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 h="883">
                <a:moveTo>
                  <a:pt x="2408" y="432"/>
                </a:moveTo>
                <a:lnTo>
                  <a:pt x="2029" y="402"/>
                </a:lnTo>
                <a:cubicBezTo>
                  <a:pt x="2026" y="348"/>
                  <a:pt x="1621" y="456"/>
                  <a:pt x="1618" y="402"/>
                </a:cubicBezTo>
                <a:lnTo>
                  <a:pt x="434" y="837"/>
                </a:lnTo>
                <a:cubicBezTo>
                  <a:pt x="432" y="883"/>
                  <a:pt x="431" y="796"/>
                  <a:pt x="429" y="842"/>
                </a:cubicBezTo>
                <a:lnTo>
                  <a:pt x="0" y="820"/>
                </a:lnTo>
                <a:cubicBezTo>
                  <a:pt x="527" y="218"/>
                  <a:pt x="479" y="292"/>
                  <a:pt x="721" y="163"/>
                </a:cubicBezTo>
                <a:cubicBezTo>
                  <a:pt x="1061" y="49"/>
                  <a:pt x="1173" y="0"/>
                  <a:pt x="1454" y="45"/>
                </a:cubicBezTo>
                <a:cubicBezTo>
                  <a:pt x="1735" y="90"/>
                  <a:pt x="2379" y="345"/>
                  <a:pt x="2408" y="432"/>
                </a:cubicBez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nvGrpSpPr>
          <p:cNvPr id="9" name="Group 274"/>
          <p:cNvGrpSpPr/>
          <p:nvPr/>
        </p:nvGrpSpPr>
        <p:grpSpPr>
          <a:xfrm>
            <a:off x="881259" y="1087476"/>
            <a:ext cx="448733" cy="1143723"/>
            <a:chOff x="2841625" y="1824038"/>
            <a:chExt cx="520700" cy="1327151"/>
          </a:xfrm>
        </p:grpSpPr>
        <p:sp>
          <p:nvSpPr>
            <p:cNvPr id="276"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7"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8"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79"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0" name="Group 279"/>
          <p:cNvGrpSpPr/>
          <p:nvPr/>
        </p:nvGrpSpPr>
        <p:grpSpPr>
          <a:xfrm>
            <a:off x="5170610" y="2994504"/>
            <a:ext cx="448733" cy="1143723"/>
            <a:chOff x="2841625" y="1824038"/>
            <a:chExt cx="520700" cy="1327151"/>
          </a:xfrm>
        </p:grpSpPr>
        <p:sp>
          <p:nvSpPr>
            <p:cNvPr id="281"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2"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3"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4"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1" name="Group 284"/>
          <p:cNvGrpSpPr/>
          <p:nvPr/>
        </p:nvGrpSpPr>
        <p:grpSpPr>
          <a:xfrm>
            <a:off x="7259367" y="2240140"/>
            <a:ext cx="448733" cy="1143723"/>
            <a:chOff x="2841625" y="1824038"/>
            <a:chExt cx="520700" cy="1327151"/>
          </a:xfrm>
        </p:grpSpPr>
        <p:sp>
          <p:nvSpPr>
            <p:cNvPr id="286"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7"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8"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89"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sp>
        <p:nvSpPr>
          <p:cNvPr id="7" name="Title 6"/>
          <p:cNvSpPr>
            <a:spLocks noGrp="1"/>
          </p:cNvSpPr>
          <p:nvPr>
            <p:ph type="title"/>
          </p:nvPr>
        </p:nvSpPr>
        <p:spPr/>
        <p:txBody>
          <a:bodyPr/>
          <a:lstStyle/>
          <a:p>
            <a:r>
              <a:rPr lang="en-US" dirty="0"/>
              <a:t>Road </a:t>
            </a:r>
            <a:r>
              <a:rPr lang="en-US" altLang="zh-CN" dirty="0"/>
              <a:t>of MVC </a:t>
            </a:r>
            <a:endParaRPr lang="en-US" dirty="0"/>
          </a:p>
        </p:txBody>
      </p:sp>
      <p:grpSp>
        <p:nvGrpSpPr>
          <p:cNvPr id="12" name="Group 246"/>
          <p:cNvGrpSpPr/>
          <p:nvPr/>
        </p:nvGrpSpPr>
        <p:grpSpPr>
          <a:xfrm rot="5400000">
            <a:off x="4152159" y="-1986168"/>
            <a:ext cx="3844567" cy="12192003"/>
            <a:chOff x="2847975" y="-1588"/>
            <a:chExt cx="5016501" cy="5146675"/>
          </a:xfrm>
        </p:grpSpPr>
        <p:grpSp>
          <p:nvGrpSpPr>
            <p:cNvPr id="13" name="Group 243"/>
            <p:cNvGrpSpPr/>
            <p:nvPr/>
          </p:nvGrpSpPr>
          <p:grpSpPr>
            <a:xfrm>
              <a:off x="2847975" y="-1588"/>
              <a:ext cx="5016501" cy="5146675"/>
              <a:chOff x="2847975" y="-1588"/>
              <a:chExt cx="5016501" cy="5146675"/>
            </a:xfrm>
          </p:grpSpPr>
          <p:sp>
            <p:nvSpPr>
              <p:cNvPr id="245" name="Freeform 134"/>
              <p:cNvSpPr>
                <a:spLocks/>
              </p:cNvSpPr>
              <p:nvPr/>
            </p:nvSpPr>
            <p:spPr bwMode="auto">
              <a:xfrm>
                <a:off x="2871787" y="-1588"/>
                <a:ext cx="4967288" cy="5146675"/>
              </a:xfrm>
              <a:custGeom>
                <a:avLst/>
                <a:gdLst/>
                <a:ahLst/>
                <a:cxnLst>
                  <a:cxn ang="0">
                    <a:pos x="3003" y="0"/>
                  </a:cxn>
                  <a:cxn ang="0">
                    <a:pos x="2612" y="0"/>
                  </a:cxn>
                  <a:cxn ang="0">
                    <a:pos x="2629" y="15"/>
                  </a:cxn>
                  <a:cxn ang="0">
                    <a:pos x="2751" y="414"/>
                  </a:cxn>
                  <a:cxn ang="0">
                    <a:pos x="2480" y="680"/>
                  </a:cxn>
                  <a:cxn ang="0">
                    <a:pos x="2419" y="684"/>
                  </a:cxn>
                  <a:cxn ang="0">
                    <a:pos x="2206" y="628"/>
                  </a:cxn>
                  <a:cxn ang="0">
                    <a:pos x="2050" y="534"/>
                  </a:cxn>
                  <a:cxn ang="0">
                    <a:pos x="1924" y="457"/>
                  </a:cxn>
                  <a:cxn ang="0">
                    <a:pos x="1607" y="373"/>
                  </a:cxn>
                  <a:cxn ang="0">
                    <a:pos x="1162" y="531"/>
                  </a:cxn>
                  <a:cxn ang="0">
                    <a:pos x="919" y="945"/>
                  </a:cxn>
                  <a:cxn ang="0">
                    <a:pos x="1045" y="1441"/>
                  </a:cxn>
                  <a:cxn ang="0">
                    <a:pos x="1467" y="1733"/>
                  </a:cxn>
                  <a:cxn ang="0">
                    <a:pos x="1843" y="2107"/>
                  </a:cxn>
                  <a:cxn ang="0">
                    <a:pos x="1584" y="2491"/>
                  </a:cxn>
                  <a:cxn ang="0">
                    <a:pos x="1485" y="2506"/>
                  </a:cxn>
                  <a:cxn ang="0">
                    <a:pos x="1122" y="2374"/>
                  </a:cxn>
                  <a:cxn ang="0">
                    <a:pos x="1069" y="2344"/>
                  </a:cxn>
                  <a:cxn ang="0">
                    <a:pos x="696" y="2249"/>
                  </a:cxn>
                  <a:cxn ang="0">
                    <a:pos x="174" y="2472"/>
                  </a:cxn>
                  <a:cxn ang="0">
                    <a:pos x="20" y="2976"/>
                  </a:cxn>
                  <a:cxn ang="0">
                    <a:pos x="76" y="3200"/>
                  </a:cxn>
                  <a:cxn ang="0">
                    <a:pos x="480" y="3200"/>
                  </a:cxn>
                  <a:cxn ang="0">
                    <a:pos x="468" y="3189"/>
                  </a:cxn>
                  <a:cxn ang="0">
                    <a:pos x="378" y="2723"/>
                  </a:cxn>
                  <a:cxn ang="0">
                    <a:pos x="693" y="2561"/>
                  </a:cxn>
                  <a:cxn ang="0">
                    <a:pos x="887" y="2600"/>
                  </a:cxn>
                  <a:cxn ang="0">
                    <a:pos x="1061" y="2690"/>
                  </a:cxn>
                  <a:cxn ang="0">
                    <a:pos x="1312" y="2807"/>
                  </a:cxn>
                  <a:cxn ang="0">
                    <a:pos x="1518" y="2836"/>
                  </a:cxn>
                  <a:cxn ang="0">
                    <a:pos x="1838" y="2759"/>
                  </a:cxn>
                  <a:cxn ang="0">
                    <a:pos x="2094" y="2535"/>
                  </a:cxn>
                  <a:cxn ang="0">
                    <a:pos x="2188" y="2062"/>
                  </a:cxn>
                  <a:cxn ang="0">
                    <a:pos x="1904" y="1613"/>
                  </a:cxn>
                  <a:cxn ang="0">
                    <a:pos x="1607" y="1442"/>
                  </a:cxn>
                  <a:cxn ang="0">
                    <a:pos x="1324" y="1255"/>
                  </a:cxn>
                  <a:cxn ang="0">
                    <a:pos x="1271" y="948"/>
                  </a:cxn>
                  <a:cxn ang="0">
                    <a:pos x="1619" y="716"/>
                  </a:cxn>
                  <a:cxn ang="0">
                    <a:pos x="1671" y="720"/>
                  </a:cxn>
                  <a:cxn ang="0">
                    <a:pos x="1953" y="851"/>
                  </a:cxn>
                  <a:cxn ang="0">
                    <a:pos x="2219" y="985"/>
                  </a:cxn>
                  <a:cxn ang="0">
                    <a:pos x="2394" y="1007"/>
                  </a:cxn>
                  <a:cxn ang="0">
                    <a:pos x="2804" y="861"/>
                  </a:cxn>
                  <a:cxn ang="0">
                    <a:pos x="3036" y="534"/>
                  </a:cxn>
                  <a:cxn ang="0">
                    <a:pos x="3054" y="152"/>
                  </a:cxn>
                  <a:cxn ang="0">
                    <a:pos x="3003" y="0"/>
                  </a:cxn>
                </a:cxnLst>
                <a:rect l="0" t="0" r="r" b="b"/>
                <a:pathLst>
                  <a:path w="3089" h="3200">
                    <a:moveTo>
                      <a:pt x="3003" y="0"/>
                    </a:moveTo>
                    <a:cubicBezTo>
                      <a:pt x="2612" y="0"/>
                      <a:pt x="2612" y="0"/>
                      <a:pt x="2612" y="0"/>
                    </a:cubicBezTo>
                    <a:cubicBezTo>
                      <a:pt x="2629" y="15"/>
                      <a:pt x="2629" y="15"/>
                      <a:pt x="2629" y="15"/>
                    </a:cubicBezTo>
                    <a:cubicBezTo>
                      <a:pt x="2748" y="114"/>
                      <a:pt x="2794" y="263"/>
                      <a:pt x="2751" y="414"/>
                    </a:cubicBezTo>
                    <a:cubicBezTo>
                      <a:pt x="2711" y="556"/>
                      <a:pt x="2602" y="663"/>
                      <a:pt x="2480" y="680"/>
                    </a:cubicBezTo>
                    <a:cubicBezTo>
                      <a:pt x="2459" y="683"/>
                      <a:pt x="2439" y="684"/>
                      <a:pt x="2419" y="684"/>
                    </a:cubicBezTo>
                    <a:cubicBezTo>
                      <a:pt x="2347" y="684"/>
                      <a:pt x="2275" y="666"/>
                      <a:pt x="2206" y="628"/>
                    </a:cubicBezTo>
                    <a:cubicBezTo>
                      <a:pt x="2152" y="600"/>
                      <a:pt x="2100" y="567"/>
                      <a:pt x="2050" y="534"/>
                    </a:cubicBezTo>
                    <a:cubicBezTo>
                      <a:pt x="2009" y="508"/>
                      <a:pt x="1967" y="481"/>
                      <a:pt x="1924" y="457"/>
                    </a:cubicBezTo>
                    <a:cubicBezTo>
                      <a:pt x="1829" y="402"/>
                      <a:pt x="1719" y="373"/>
                      <a:pt x="1607" y="373"/>
                    </a:cubicBezTo>
                    <a:cubicBezTo>
                      <a:pt x="1447" y="373"/>
                      <a:pt x="1289" y="429"/>
                      <a:pt x="1162" y="531"/>
                    </a:cubicBezTo>
                    <a:cubicBezTo>
                      <a:pt x="1030" y="637"/>
                      <a:pt x="943" y="783"/>
                      <a:pt x="919" y="945"/>
                    </a:cubicBezTo>
                    <a:cubicBezTo>
                      <a:pt x="889" y="1135"/>
                      <a:pt x="932" y="1302"/>
                      <a:pt x="1045" y="1441"/>
                    </a:cubicBezTo>
                    <a:cubicBezTo>
                      <a:pt x="1138" y="1557"/>
                      <a:pt x="1276" y="1652"/>
                      <a:pt x="1467" y="1733"/>
                    </a:cubicBezTo>
                    <a:cubicBezTo>
                      <a:pt x="1599" y="1789"/>
                      <a:pt x="1823" y="1912"/>
                      <a:pt x="1843" y="2107"/>
                    </a:cubicBezTo>
                    <a:cubicBezTo>
                      <a:pt x="1861" y="2276"/>
                      <a:pt x="1752" y="2437"/>
                      <a:pt x="1584" y="2491"/>
                    </a:cubicBezTo>
                    <a:cubicBezTo>
                      <a:pt x="1552" y="2501"/>
                      <a:pt x="1519" y="2506"/>
                      <a:pt x="1485" y="2506"/>
                    </a:cubicBezTo>
                    <a:cubicBezTo>
                      <a:pt x="1360" y="2506"/>
                      <a:pt x="1239" y="2439"/>
                      <a:pt x="1122" y="2374"/>
                    </a:cubicBezTo>
                    <a:cubicBezTo>
                      <a:pt x="1104" y="2364"/>
                      <a:pt x="1086" y="2354"/>
                      <a:pt x="1069" y="2344"/>
                    </a:cubicBezTo>
                    <a:cubicBezTo>
                      <a:pt x="954" y="2282"/>
                      <a:pt x="825" y="2249"/>
                      <a:pt x="696" y="2249"/>
                    </a:cubicBezTo>
                    <a:cubicBezTo>
                      <a:pt x="491" y="2249"/>
                      <a:pt x="301" y="2330"/>
                      <a:pt x="174" y="2472"/>
                    </a:cubicBezTo>
                    <a:cubicBezTo>
                      <a:pt x="53" y="2607"/>
                      <a:pt x="0" y="2781"/>
                      <a:pt x="20" y="2976"/>
                    </a:cubicBezTo>
                    <a:cubicBezTo>
                      <a:pt x="22" y="2995"/>
                      <a:pt x="45" y="3123"/>
                      <a:pt x="76" y="3200"/>
                    </a:cubicBezTo>
                    <a:cubicBezTo>
                      <a:pt x="480" y="3200"/>
                      <a:pt x="480" y="3200"/>
                      <a:pt x="480" y="3200"/>
                    </a:cubicBezTo>
                    <a:cubicBezTo>
                      <a:pt x="468" y="3189"/>
                      <a:pt x="468" y="3189"/>
                      <a:pt x="468" y="3189"/>
                    </a:cubicBezTo>
                    <a:cubicBezTo>
                      <a:pt x="353" y="3080"/>
                      <a:pt x="270" y="2901"/>
                      <a:pt x="378" y="2723"/>
                    </a:cubicBezTo>
                    <a:cubicBezTo>
                      <a:pt x="442" y="2619"/>
                      <a:pt x="554" y="2561"/>
                      <a:pt x="693" y="2561"/>
                    </a:cubicBezTo>
                    <a:cubicBezTo>
                      <a:pt x="758" y="2561"/>
                      <a:pt x="825" y="2574"/>
                      <a:pt x="887" y="2600"/>
                    </a:cubicBezTo>
                    <a:cubicBezTo>
                      <a:pt x="949" y="2625"/>
                      <a:pt x="1006" y="2658"/>
                      <a:pt x="1061" y="2690"/>
                    </a:cubicBezTo>
                    <a:cubicBezTo>
                      <a:pt x="1137" y="2735"/>
                      <a:pt x="1216" y="2781"/>
                      <a:pt x="1312" y="2807"/>
                    </a:cubicBezTo>
                    <a:cubicBezTo>
                      <a:pt x="1380" y="2826"/>
                      <a:pt x="1449" y="2836"/>
                      <a:pt x="1518" y="2836"/>
                    </a:cubicBezTo>
                    <a:cubicBezTo>
                      <a:pt x="1632" y="2836"/>
                      <a:pt x="1739" y="2810"/>
                      <a:pt x="1838" y="2759"/>
                    </a:cubicBezTo>
                    <a:cubicBezTo>
                      <a:pt x="1939" y="2707"/>
                      <a:pt x="2025" y="2632"/>
                      <a:pt x="2094" y="2535"/>
                    </a:cubicBezTo>
                    <a:cubicBezTo>
                      <a:pt x="2186" y="2404"/>
                      <a:pt x="2220" y="2236"/>
                      <a:pt x="2188" y="2062"/>
                    </a:cubicBezTo>
                    <a:cubicBezTo>
                      <a:pt x="2154" y="1875"/>
                      <a:pt x="2050" y="1712"/>
                      <a:pt x="1904" y="1613"/>
                    </a:cubicBezTo>
                    <a:cubicBezTo>
                      <a:pt x="1823" y="1559"/>
                      <a:pt x="1717" y="1491"/>
                      <a:pt x="1607" y="1442"/>
                    </a:cubicBezTo>
                    <a:cubicBezTo>
                      <a:pt x="1521" y="1404"/>
                      <a:pt x="1399" y="1343"/>
                      <a:pt x="1324" y="1255"/>
                    </a:cubicBezTo>
                    <a:cubicBezTo>
                      <a:pt x="1250" y="1168"/>
                      <a:pt x="1233" y="1068"/>
                      <a:pt x="1271" y="948"/>
                    </a:cubicBezTo>
                    <a:cubicBezTo>
                      <a:pt x="1315" y="811"/>
                      <a:pt x="1458" y="716"/>
                      <a:pt x="1619" y="716"/>
                    </a:cubicBezTo>
                    <a:cubicBezTo>
                      <a:pt x="1637" y="716"/>
                      <a:pt x="1654" y="717"/>
                      <a:pt x="1671" y="720"/>
                    </a:cubicBezTo>
                    <a:cubicBezTo>
                      <a:pt x="1774" y="734"/>
                      <a:pt x="1861" y="791"/>
                      <a:pt x="1953" y="851"/>
                    </a:cubicBezTo>
                    <a:cubicBezTo>
                      <a:pt x="2036" y="905"/>
                      <a:pt x="2121" y="961"/>
                      <a:pt x="2219" y="985"/>
                    </a:cubicBezTo>
                    <a:cubicBezTo>
                      <a:pt x="2278" y="999"/>
                      <a:pt x="2337" y="1007"/>
                      <a:pt x="2394" y="1007"/>
                    </a:cubicBezTo>
                    <a:cubicBezTo>
                      <a:pt x="2544" y="1007"/>
                      <a:pt x="2686" y="956"/>
                      <a:pt x="2804" y="861"/>
                    </a:cubicBezTo>
                    <a:cubicBezTo>
                      <a:pt x="2908" y="778"/>
                      <a:pt x="2990" y="661"/>
                      <a:pt x="3036" y="534"/>
                    </a:cubicBezTo>
                    <a:cubicBezTo>
                      <a:pt x="3089" y="385"/>
                      <a:pt x="3075" y="244"/>
                      <a:pt x="3054" y="152"/>
                    </a:cubicBezTo>
                    <a:cubicBezTo>
                      <a:pt x="3038" y="79"/>
                      <a:pt x="3015" y="26"/>
                      <a:pt x="3003" y="0"/>
                    </a:cubicBezTo>
                    <a:close/>
                  </a:path>
                </a:pathLst>
              </a:custGeom>
              <a:solidFill>
                <a:srgbClr val="4D4D4D"/>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246" name="Freeform 136"/>
              <p:cNvSpPr>
                <a:spLocks/>
              </p:cNvSpPr>
              <p:nvPr/>
            </p:nvSpPr>
            <p:spPr bwMode="auto">
              <a:xfrm>
                <a:off x="2847975" y="-1588"/>
                <a:ext cx="5016501" cy="5146675"/>
              </a:xfrm>
              <a:custGeom>
                <a:avLst/>
                <a:gdLst/>
                <a:ahLst/>
                <a:cxnLst>
                  <a:cxn ang="0">
                    <a:pos x="2665" y="0"/>
                  </a:cxn>
                  <a:cxn ang="0">
                    <a:pos x="2498" y="704"/>
                  </a:cxn>
                  <a:cxn ang="0">
                    <a:pos x="2209" y="650"/>
                  </a:cxn>
                  <a:cxn ang="0">
                    <a:pos x="1927" y="478"/>
                  </a:cxn>
                  <a:cxn ang="0">
                    <a:pos x="957" y="948"/>
                  </a:cxn>
                  <a:cxn ang="0">
                    <a:pos x="1492" y="1711"/>
                  </a:cxn>
                  <a:cxn ang="0">
                    <a:pos x="1882" y="2104"/>
                  </a:cxn>
                  <a:cxn ang="0">
                    <a:pos x="1606" y="2514"/>
                  </a:cxn>
                  <a:cxn ang="0">
                    <a:pos x="1072" y="2365"/>
                  </a:cxn>
                  <a:cxn ang="0">
                    <a:pos x="59" y="2974"/>
                  </a:cxn>
                  <a:cxn ang="0">
                    <a:pos x="117" y="3200"/>
                  </a:cxn>
                  <a:cxn ang="0">
                    <a:pos x="460" y="3200"/>
                  </a:cxn>
                  <a:cxn ang="0">
                    <a:pos x="373" y="2710"/>
                  </a:cxn>
                  <a:cxn ang="0">
                    <a:pos x="911" y="2577"/>
                  </a:cxn>
                  <a:cxn ang="0">
                    <a:pos x="1333" y="2784"/>
                  </a:cxn>
                  <a:cxn ang="0">
                    <a:pos x="2089" y="2521"/>
                  </a:cxn>
                  <a:cxn ang="0">
                    <a:pos x="1905" y="1633"/>
                  </a:cxn>
                  <a:cxn ang="0">
                    <a:pos x="1613" y="1464"/>
                  </a:cxn>
                  <a:cxn ang="0">
                    <a:pos x="1263" y="940"/>
                  </a:cxn>
                  <a:cxn ang="0">
                    <a:pos x="1690" y="696"/>
                  </a:cxn>
                  <a:cxn ang="0">
                    <a:pos x="2240" y="962"/>
                  </a:cxn>
                  <a:cxn ang="0">
                    <a:pos x="3028" y="526"/>
                  </a:cxn>
                  <a:cxn ang="0">
                    <a:pos x="2991" y="0"/>
                  </a:cxn>
                  <a:cxn ang="0">
                    <a:pos x="2665" y="0"/>
                  </a:cxn>
                </a:cxnLst>
                <a:rect l="0" t="0" r="r" b="b"/>
                <a:pathLst>
                  <a:path w="3120" h="3200">
                    <a:moveTo>
                      <a:pt x="2665" y="0"/>
                    </a:moveTo>
                    <a:cubicBezTo>
                      <a:pt x="2943" y="240"/>
                      <a:pt x="2768" y="666"/>
                      <a:pt x="2498" y="704"/>
                    </a:cubicBezTo>
                    <a:cubicBezTo>
                      <a:pt x="2396" y="718"/>
                      <a:pt x="2300" y="698"/>
                      <a:pt x="2209" y="650"/>
                    </a:cubicBezTo>
                    <a:cubicBezTo>
                      <a:pt x="2112" y="598"/>
                      <a:pt x="2023" y="532"/>
                      <a:pt x="1927" y="478"/>
                    </a:cubicBezTo>
                    <a:cubicBezTo>
                      <a:pt x="1546" y="259"/>
                      <a:pt x="1025" y="509"/>
                      <a:pt x="957" y="948"/>
                    </a:cubicBezTo>
                    <a:cubicBezTo>
                      <a:pt x="896" y="1345"/>
                      <a:pt x="1163" y="1571"/>
                      <a:pt x="1492" y="1711"/>
                    </a:cubicBezTo>
                    <a:cubicBezTo>
                      <a:pt x="1654" y="1780"/>
                      <a:pt x="1862" y="1909"/>
                      <a:pt x="1882" y="2104"/>
                    </a:cubicBezTo>
                    <a:cubicBezTo>
                      <a:pt x="1901" y="2290"/>
                      <a:pt x="1779" y="2459"/>
                      <a:pt x="1606" y="2514"/>
                    </a:cubicBezTo>
                    <a:cubicBezTo>
                      <a:pt x="1416" y="2575"/>
                      <a:pt x="1233" y="2453"/>
                      <a:pt x="1072" y="2365"/>
                    </a:cubicBezTo>
                    <a:cubicBezTo>
                      <a:pt x="603" y="2111"/>
                      <a:pt x="0" y="2404"/>
                      <a:pt x="59" y="2974"/>
                    </a:cubicBezTo>
                    <a:cubicBezTo>
                      <a:pt x="61" y="2995"/>
                      <a:pt x="86" y="3129"/>
                      <a:pt x="117" y="3200"/>
                    </a:cubicBezTo>
                    <a:cubicBezTo>
                      <a:pt x="460" y="3200"/>
                      <a:pt x="460" y="3200"/>
                      <a:pt x="460" y="3200"/>
                    </a:cubicBezTo>
                    <a:cubicBezTo>
                      <a:pt x="326" y="3069"/>
                      <a:pt x="268" y="2882"/>
                      <a:pt x="373" y="2710"/>
                    </a:cubicBezTo>
                    <a:cubicBezTo>
                      <a:pt x="487" y="2524"/>
                      <a:pt x="727" y="2502"/>
                      <a:pt x="911" y="2577"/>
                    </a:cubicBezTo>
                    <a:cubicBezTo>
                      <a:pt x="1062" y="2638"/>
                      <a:pt x="1173" y="2740"/>
                      <a:pt x="1333" y="2784"/>
                    </a:cubicBezTo>
                    <a:cubicBezTo>
                      <a:pt x="1622" y="2863"/>
                      <a:pt x="1913" y="2770"/>
                      <a:pt x="2089" y="2521"/>
                    </a:cubicBezTo>
                    <a:cubicBezTo>
                      <a:pt x="2285" y="2244"/>
                      <a:pt x="2183" y="1820"/>
                      <a:pt x="1905" y="1633"/>
                    </a:cubicBezTo>
                    <a:cubicBezTo>
                      <a:pt x="1814" y="1572"/>
                      <a:pt x="1713" y="1509"/>
                      <a:pt x="1613" y="1464"/>
                    </a:cubicBezTo>
                    <a:cubicBezTo>
                      <a:pt x="1392" y="1366"/>
                      <a:pt x="1172" y="1223"/>
                      <a:pt x="1263" y="940"/>
                    </a:cubicBezTo>
                    <a:cubicBezTo>
                      <a:pt x="1320" y="766"/>
                      <a:pt x="1515" y="671"/>
                      <a:pt x="1690" y="696"/>
                    </a:cubicBezTo>
                    <a:cubicBezTo>
                      <a:pt x="1892" y="724"/>
                      <a:pt x="2040" y="913"/>
                      <a:pt x="2240" y="962"/>
                    </a:cubicBezTo>
                    <a:cubicBezTo>
                      <a:pt x="2639" y="1059"/>
                      <a:pt x="2929" y="802"/>
                      <a:pt x="3028" y="526"/>
                    </a:cubicBezTo>
                    <a:cubicBezTo>
                      <a:pt x="3120" y="270"/>
                      <a:pt x="3009" y="35"/>
                      <a:pt x="2991" y="0"/>
                    </a:cubicBezTo>
                    <a:lnTo>
                      <a:pt x="2665" y="0"/>
                    </a:lnTo>
                    <a:close/>
                  </a:path>
                </a:pathLst>
              </a:custGeom>
              <a:solidFill>
                <a:schemeClr val="tx1">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4" name="Group 242"/>
            <p:cNvGrpSpPr/>
            <p:nvPr/>
          </p:nvGrpSpPr>
          <p:grpSpPr>
            <a:xfrm>
              <a:off x="3154363" y="-1588"/>
              <a:ext cx="4429125" cy="5114926"/>
              <a:chOff x="3154363" y="-1588"/>
              <a:chExt cx="4429125" cy="5114926"/>
            </a:xfrm>
          </p:grpSpPr>
          <p:sp>
            <p:nvSpPr>
              <p:cNvPr id="6288" name="Freeform 144"/>
              <p:cNvSpPr>
                <a:spLocks/>
              </p:cNvSpPr>
              <p:nvPr/>
            </p:nvSpPr>
            <p:spPr bwMode="auto">
              <a:xfrm>
                <a:off x="5073650" y="908050"/>
                <a:ext cx="157163" cy="66675"/>
              </a:xfrm>
              <a:custGeom>
                <a:avLst/>
                <a:gdLst/>
                <a:ahLst/>
                <a:cxnLst>
                  <a:cxn ang="0">
                    <a:pos x="98" y="12"/>
                  </a:cxn>
                  <a:cxn ang="0">
                    <a:pos x="96" y="0"/>
                  </a:cxn>
                  <a:cxn ang="0">
                    <a:pos x="0" y="30"/>
                  </a:cxn>
                  <a:cxn ang="0">
                    <a:pos x="5" y="41"/>
                  </a:cxn>
                  <a:cxn ang="0">
                    <a:pos x="98" y="12"/>
                  </a:cxn>
                </a:cxnLst>
                <a:rect l="0" t="0" r="r" b="b"/>
                <a:pathLst>
                  <a:path w="98" h="41">
                    <a:moveTo>
                      <a:pt x="98" y="12"/>
                    </a:moveTo>
                    <a:cubicBezTo>
                      <a:pt x="96" y="0"/>
                      <a:pt x="96" y="0"/>
                      <a:pt x="96" y="0"/>
                    </a:cubicBezTo>
                    <a:cubicBezTo>
                      <a:pt x="63" y="7"/>
                      <a:pt x="31" y="17"/>
                      <a:pt x="0" y="30"/>
                    </a:cubicBezTo>
                    <a:cubicBezTo>
                      <a:pt x="5" y="41"/>
                      <a:pt x="5" y="41"/>
                      <a:pt x="5" y="41"/>
                    </a:cubicBezTo>
                    <a:cubicBezTo>
                      <a:pt x="35" y="29"/>
                      <a:pt x="66" y="19"/>
                      <a:pt x="98" y="1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89" name="Freeform 145"/>
              <p:cNvSpPr>
                <a:spLocks/>
              </p:cNvSpPr>
              <p:nvPr/>
            </p:nvSpPr>
            <p:spPr bwMode="auto">
              <a:xfrm>
                <a:off x="5081588" y="2405063"/>
                <a:ext cx="150813" cy="88900"/>
              </a:xfrm>
              <a:custGeom>
                <a:avLst/>
                <a:gdLst/>
                <a:ahLst/>
                <a:cxnLst>
                  <a:cxn ang="0">
                    <a:pos x="0" y="11"/>
                  </a:cxn>
                  <a:cxn ang="0">
                    <a:pos x="88" y="56"/>
                  </a:cxn>
                  <a:cxn ang="0">
                    <a:pos x="94" y="45"/>
                  </a:cxn>
                  <a:cxn ang="0">
                    <a:pos x="6" y="0"/>
                  </a:cxn>
                  <a:cxn ang="0">
                    <a:pos x="0" y="11"/>
                  </a:cxn>
                </a:cxnLst>
                <a:rect l="0" t="0" r="r" b="b"/>
                <a:pathLst>
                  <a:path w="94" h="56">
                    <a:moveTo>
                      <a:pt x="0" y="11"/>
                    </a:moveTo>
                    <a:cubicBezTo>
                      <a:pt x="25" y="24"/>
                      <a:pt x="53" y="39"/>
                      <a:pt x="88" y="56"/>
                    </a:cubicBezTo>
                    <a:cubicBezTo>
                      <a:pt x="94" y="45"/>
                      <a:pt x="94" y="45"/>
                      <a:pt x="94" y="45"/>
                    </a:cubicBezTo>
                    <a:cubicBezTo>
                      <a:pt x="58" y="28"/>
                      <a:pt x="30" y="14"/>
                      <a:pt x="6" y="0"/>
                    </a:cubicBezTo>
                    <a:lnTo>
                      <a:pt x="0" y="1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0" name="Freeform 146"/>
              <p:cNvSpPr>
                <a:spLocks/>
              </p:cNvSpPr>
              <p:nvPr/>
            </p:nvSpPr>
            <p:spPr bwMode="auto">
              <a:xfrm>
                <a:off x="5059363" y="4243388"/>
                <a:ext cx="158750" cy="46038"/>
              </a:xfrm>
              <a:custGeom>
                <a:avLst/>
                <a:gdLst/>
                <a:ahLst/>
                <a:cxnLst>
                  <a:cxn ang="0">
                    <a:pos x="99" y="17"/>
                  </a:cxn>
                  <a:cxn ang="0">
                    <a:pos x="3" y="0"/>
                  </a:cxn>
                  <a:cxn ang="0">
                    <a:pos x="0" y="12"/>
                  </a:cxn>
                  <a:cxn ang="0">
                    <a:pos x="99" y="29"/>
                  </a:cxn>
                  <a:cxn ang="0">
                    <a:pos x="99" y="17"/>
                  </a:cxn>
                </a:cxnLst>
                <a:rect l="0" t="0" r="r" b="b"/>
                <a:pathLst>
                  <a:path w="99" h="29">
                    <a:moveTo>
                      <a:pt x="99" y="17"/>
                    </a:moveTo>
                    <a:cubicBezTo>
                      <a:pt x="66" y="15"/>
                      <a:pt x="34" y="10"/>
                      <a:pt x="3" y="0"/>
                    </a:cubicBezTo>
                    <a:cubicBezTo>
                      <a:pt x="0" y="12"/>
                      <a:pt x="0" y="12"/>
                      <a:pt x="0" y="12"/>
                    </a:cubicBezTo>
                    <a:cubicBezTo>
                      <a:pt x="32" y="21"/>
                      <a:pt x="65" y="27"/>
                      <a:pt x="99" y="29"/>
                    </a:cubicBezTo>
                    <a:lnTo>
                      <a:pt x="99" y="1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1" name="Freeform 147"/>
              <p:cNvSpPr>
                <a:spLocks/>
              </p:cNvSpPr>
              <p:nvPr/>
            </p:nvSpPr>
            <p:spPr bwMode="auto">
              <a:xfrm>
                <a:off x="5281613" y="4248150"/>
                <a:ext cx="160338" cy="41275"/>
              </a:xfrm>
              <a:custGeom>
                <a:avLst/>
                <a:gdLst/>
                <a:ahLst/>
                <a:cxnLst>
                  <a:cxn ang="0">
                    <a:pos x="97" y="0"/>
                  </a:cxn>
                  <a:cxn ang="0">
                    <a:pos x="0" y="14"/>
                  </a:cxn>
                  <a:cxn ang="0">
                    <a:pos x="0" y="26"/>
                  </a:cxn>
                  <a:cxn ang="0">
                    <a:pos x="99" y="12"/>
                  </a:cxn>
                  <a:cxn ang="0">
                    <a:pos x="97" y="0"/>
                  </a:cxn>
                </a:cxnLst>
                <a:rect l="0" t="0" r="r" b="b"/>
                <a:pathLst>
                  <a:path w="99" h="26">
                    <a:moveTo>
                      <a:pt x="97" y="0"/>
                    </a:moveTo>
                    <a:cubicBezTo>
                      <a:pt x="64" y="8"/>
                      <a:pt x="32" y="13"/>
                      <a:pt x="0" y="14"/>
                    </a:cubicBezTo>
                    <a:cubicBezTo>
                      <a:pt x="0" y="26"/>
                      <a:pt x="0" y="26"/>
                      <a:pt x="0" y="26"/>
                    </a:cubicBezTo>
                    <a:cubicBezTo>
                      <a:pt x="33" y="25"/>
                      <a:pt x="66" y="20"/>
                      <a:pt x="99" y="12"/>
                    </a:cubicBezTo>
                    <a:lnTo>
                      <a:pt x="97" y="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2" name="Freeform 148"/>
              <p:cNvSpPr>
                <a:spLocks/>
              </p:cNvSpPr>
              <p:nvPr/>
            </p:nvSpPr>
            <p:spPr bwMode="auto">
              <a:xfrm>
                <a:off x="5280025" y="2506663"/>
                <a:ext cx="153988" cy="84138"/>
              </a:xfrm>
              <a:custGeom>
                <a:avLst/>
                <a:gdLst/>
                <a:ahLst/>
                <a:cxnLst>
                  <a:cxn ang="0">
                    <a:pos x="81" y="49"/>
                  </a:cxn>
                  <a:cxn ang="0">
                    <a:pos x="90" y="53"/>
                  </a:cxn>
                  <a:cxn ang="0">
                    <a:pos x="95" y="42"/>
                  </a:cxn>
                  <a:cxn ang="0">
                    <a:pos x="86" y="38"/>
                  </a:cxn>
                  <a:cxn ang="0">
                    <a:pos x="28" y="10"/>
                  </a:cxn>
                  <a:cxn ang="0">
                    <a:pos x="5" y="0"/>
                  </a:cxn>
                  <a:cxn ang="0">
                    <a:pos x="0" y="10"/>
                  </a:cxn>
                  <a:cxn ang="0">
                    <a:pos x="23" y="21"/>
                  </a:cxn>
                  <a:cxn ang="0">
                    <a:pos x="81" y="49"/>
                  </a:cxn>
                </a:cxnLst>
                <a:rect l="0" t="0" r="r" b="b"/>
                <a:pathLst>
                  <a:path w="95" h="53">
                    <a:moveTo>
                      <a:pt x="81" y="49"/>
                    </a:moveTo>
                    <a:cubicBezTo>
                      <a:pt x="90" y="53"/>
                      <a:pt x="90" y="53"/>
                      <a:pt x="90" y="53"/>
                    </a:cubicBezTo>
                    <a:cubicBezTo>
                      <a:pt x="95" y="42"/>
                      <a:pt x="95" y="42"/>
                      <a:pt x="95" y="42"/>
                    </a:cubicBezTo>
                    <a:cubicBezTo>
                      <a:pt x="86" y="38"/>
                      <a:pt x="86" y="38"/>
                      <a:pt x="86" y="38"/>
                    </a:cubicBezTo>
                    <a:cubicBezTo>
                      <a:pt x="67" y="29"/>
                      <a:pt x="47" y="19"/>
                      <a:pt x="28" y="10"/>
                    </a:cubicBezTo>
                    <a:cubicBezTo>
                      <a:pt x="5" y="0"/>
                      <a:pt x="5" y="0"/>
                      <a:pt x="5" y="0"/>
                    </a:cubicBezTo>
                    <a:cubicBezTo>
                      <a:pt x="0" y="10"/>
                      <a:pt x="0" y="10"/>
                      <a:pt x="0" y="10"/>
                    </a:cubicBezTo>
                    <a:cubicBezTo>
                      <a:pt x="23" y="21"/>
                      <a:pt x="23" y="21"/>
                      <a:pt x="23" y="21"/>
                    </a:cubicBezTo>
                    <a:cubicBezTo>
                      <a:pt x="42" y="30"/>
                      <a:pt x="62" y="39"/>
                      <a:pt x="81" y="4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3" name="Freeform 149"/>
              <p:cNvSpPr>
                <a:spLocks/>
              </p:cNvSpPr>
              <p:nvPr/>
            </p:nvSpPr>
            <p:spPr bwMode="auto">
              <a:xfrm>
                <a:off x="5289550" y="884238"/>
                <a:ext cx="161925" cy="31750"/>
              </a:xfrm>
              <a:custGeom>
                <a:avLst/>
                <a:gdLst/>
                <a:ahLst/>
                <a:cxnLst>
                  <a:cxn ang="0">
                    <a:pos x="99" y="12"/>
                  </a:cxn>
                  <a:cxn ang="0">
                    <a:pos x="100" y="12"/>
                  </a:cxn>
                  <a:cxn ang="0">
                    <a:pos x="100" y="0"/>
                  </a:cxn>
                  <a:cxn ang="0">
                    <a:pos x="99" y="0"/>
                  </a:cxn>
                  <a:cxn ang="0">
                    <a:pos x="0" y="7"/>
                  </a:cxn>
                  <a:cxn ang="0">
                    <a:pos x="2" y="19"/>
                  </a:cxn>
                  <a:cxn ang="0">
                    <a:pos x="99" y="12"/>
                  </a:cxn>
                </a:cxnLst>
                <a:rect l="0" t="0" r="r" b="b"/>
                <a:pathLst>
                  <a:path w="100" h="19">
                    <a:moveTo>
                      <a:pt x="99" y="12"/>
                    </a:moveTo>
                    <a:cubicBezTo>
                      <a:pt x="100" y="12"/>
                      <a:pt x="100" y="12"/>
                      <a:pt x="100" y="12"/>
                    </a:cubicBezTo>
                    <a:cubicBezTo>
                      <a:pt x="100" y="0"/>
                      <a:pt x="100" y="0"/>
                      <a:pt x="100" y="0"/>
                    </a:cubicBezTo>
                    <a:cubicBezTo>
                      <a:pt x="99" y="0"/>
                      <a:pt x="99" y="0"/>
                      <a:pt x="99" y="0"/>
                    </a:cubicBezTo>
                    <a:cubicBezTo>
                      <a:pt x="66" y="0"/>
                      <a:pt x="33" y="2"/>
                      <a:pt x="0" y="7"/>
                    </a:cubicBezTo>
                    <a:cubicBezTo>
                      <a:pt x="2" y="19"/>
                      <a:pt x="2" y="19"/>
                      <a:pt x="2" y="19"/>
                    </a:cubicBezTo>
                    <a:cubicBezTo>
                      <a:pt x="34" y="14"/>
                      <a:pt x="67" y="12"/>
                      <a:pt x="99" y="1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4" name="Freeform 150"/>
              <p:cNvSpPr>
                <a:spLocks/>
              </p:cNvSpPr>
              <p:nvPr/>
            </p:nvSpPr>
            <p:spPr bwMode="auto">
              <a:xfrm>
                <a:off x="4892675" y="2282825"/>
                <a:ext cx="142875" cy="107950"/>
              </a:xfrm>
              <a:custGeom>
                <a:avLst/>
                <a:gdLst/>
                <a:ahLst/>
                <a:cxnLst>
                  <a:cxn ang="0">
                    <a:pos x="0" y="9"/>
                  </a:cxn>
                  <a:cxn ang="0">
                    <a:pos x="82" y="67"/>
                  </a:cxn>
                  <a:cxn ang="0">
                    <a:pos x="89" y="56"/>
                  </a:cxn>
                  <a:cxn ang="0">
                    <a:pos x="8" y="0"/>
                  </a:cxn>
                  <a:cxn ang="0">
                    <a:pos x="0" y="9"/>
                  </a:cxn>
                </a:cxnLst>
                <a:rect l="0" t="0" r="r" b="b"/>
                <a:pathLst>
                  <a:path w="89" h="67">
                    <a:moveTo>
                      <a:pt x="0" y="9"/>
                    </a:moveTo>
                    <a:cubicBezTo>
                      <a:pt x="25" y="29"/>
                      <a:pt x="51" y="48"/>
                      <a:pt x="82" y="67"/>
                    </a:cubicBezTo>
                    <a:cubicBezTo>
                      <a:pt x="89" y="56"/>
                      <a:pt x="89" y="56"/>
                      <a:pt x="89" y="56"/>
                    </a:cubicBezTo>
                    <a:cubicBezTo>
                      <a:pt x="58" y="38"/>
                      <a:pt x="32" y="19"/>
                      <a:pt x="8" y="0"/>
                    </a:cubicBezTo>
                    <a:lnTo>
                      <a:pt x="0" y="9"/>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5" name="Freeform 151"/>
              <p:cNvSpPr>
                <a:spLocks/>
              </p:cNvSpPr>
              <p:nvPr/>
            </p:nvSpPr>
            <p:spPr bwMode="auto">
              <a:xfrm>
                <a:off x="4716463" y="1108075"/>
                <a:ext cx="122238" cy="128588"/>
              </a:xfrm>
              <a:custGeom>
                <a:avLst/>
                <a:gdLst/>
                <a:ahLst/>
                <a:cxnLst>
                  <a:cxn ang="0">
                    <a:pos x="76" y="9"/>
                  </a:cxn>
                  <a:cxn ang="0">
                    <a:pos x="68" y="0"/>
                  </a:cxn>
                  <a:cxn ang="0">
                    <a:pos x="0" y="73"/>
                  </a:cxn>
                  <a:cxn ang="0">
                    <a:pos x="10" y="80"/>
                  </a:cxn>
                  <a:cxn ang="0">
                    <a:pos x="76" y="9"/>
                  </a:cxn>
                </a:cxnLst>
                <a:rect l="0" t="0" r="r" b="b"/>
                <a:pathLst>
                  <a:path w="76" h="80">
                    <a:moveTo>
                      <a:pt x="76" y="9"/>
                    </a:moveTo>
                    <a:cubicBezTo>
                      <a:pt x="68" y="0"/>
                      <a:pt x="68" y="0"/>
                      <a:pt x="68" y="0"/>
                    </a:cubicBezTo>
                    <a:cubicBezTo>
                      <a:pt x="43" y="22"/>
                      <a:pt x="20" y="47"/>
                      <a:pt x="0" y="73"/>
                    </a:cubicBezTo>
                    <a:cubicBezTo>
                      <a:pt x="10" y="80"/>
                      <a:pt x="10" y="80"/>
                      <a:pt x="10" y="80"/>
                    </a:cubicBezTo>
                    <a:cubicBezTo>
                      <a:pt x="29" y="55"/>
                      <a:pt x="51" y="30"/>
                      <a:pt x="76" y="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6" name="Freeform 152"/>
              <p:cNvSpPr>
                <a:spLocks/>
              </p:cNvSpPr>
              <p:nvPr/>
            </p:nvSpPr>
            <p:spPr bwMode="auto">
              <a:xfrm>
                <a:off x="4579938" y="1489075"/>
                <a:ext cx="34925" cy="161925"/>
              </a:xfrm>
              <a:custGeom>
                <a:avLst/>
                <a:gdLst/>
                <a:ahLst/>
                <a:cxnLst>
                  <a:cxn ang="0">
                    <a:pos x="12" y="99"/>
                  </a:cxn>
                  <a:cxn ang="0">
                    <a:pos x="12" y="94"/>
                  </a:cxn>
                  <a:cxn ang="0">
                    <a:pos x="22" y="2"/>
                  </a:cxn>
                  <a:cxn ang="0">
                    <a:pos x="10" y="0"/>
                  </a:cxn>
                  <a:cxn ang="0">
                    <a:pos x="0" y="94"/>
                  </a:cxn>
                  <a:cxn ang="0">
                    <a:pos x="0" y="100"/>
                  </a:cxn>
                  <a:cxn ang="0">
                    <a:pos x="12" y="99"/>
                  </a:cxn>
                </a:cxnLst>
                <a:rect l="0" t="0" r="r" b="b"/>
                <a:pathLst>
                  <a:path w="22" h="100">
                    <a:moveTo>
                      <a:pt x="12" y="99"/>
                    </a:moveTo>
                    <a:cubicBezTo>
                      <a:pt x="12" y="98"/>
                      <a:pt x="12" y="96"/>
                      <a:pt x="12" y="94"/>
                    </a:cubicBezTo>
                    <a:cubicBezTo>
                      <a:pt x="12" y="63"/>
                      <a:pt x="16" y="32"/>
                      <a:pt x="22" y="2"/>
                    </a:cubicBezTo>
                    <a:cubicBezTo>
                      <a:pt x="10" y="0"/>
                      <a:pt x="10" y="0"/>
                      <a:pt x="10" y="0"/>
                    </a:cubicBezTo>
                    <a:cubicBezTo>
                      <a:pt x="4" y="30"/>
                      <a:pt x="0" y="62"/>
                      <a:pt x="0" y="94"/>
                    </a:cubicBezTo>
                    <a:cubicBezTo>
                      <a:pt x="0" y="96"/>
                      <a:pt x="0" y="98"/>
                      <a:pt x="0" y="100"/>
                    </a:cubicBezTo>
                    <a:lnTo>
                      <a:pt x="12" y="99"/>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7" name="Freeform 153"/>
              <p:cNvSpPr>
                <a:spLocks/>
              </p:cNvSpPr>
              <p:nvPr/>
            </p:nvSpPr>
            <p:spPr bwMode="auto">
              <a:xfrm>
                <a:off x="4613275" y="1279525"/>
                <a:ext cx="84138" cy="152400"/>
              </a:xfrm>
              <a:custGeom>
                <a:avLst/>
                <a:gdLst/>
                <a:ahLst/>
                <a:cxnLst>
                  <a:cxn ang="0">
                    <a:pos x="43" y="22"/>
                  </a:cxn>
                  <a:cxn ang="0">
                    <a:pos x="52" y="7"/>
                  </a:cxn>
                  <a:cxn ang="0">
                    <a:pos x="42" y="0"/>
                  </a:cxn>
                  <a:cxn ang="0">
                    <a:pos x="32" y="16"/>
                  </a:cxn>
                  <a:cxn ang="0">
                    <a:pos x="0" y="92"/>
                  </a:cxn>
                  <a:cxn ang="0">
                    <a:pos x="11" y="95"/>
                  </a:cxn>
                  <a:cxn ang="0">
                    <a:pos x="43" y="22"/>
                  </a:cxn>
                </a:cxnLst>
                <a:rect l="0" t="0" r="r" b="b"/>
                <a:pathLst>
                  <a:path w="52" h="95">
                    <a:moveTo>
                      <a:pt x="43" y="22"/>
                    </a:moveTo>
                    <a:cubicBezTo>
                      <a:pt x="46" y="17"/>
                      <a:pt x="49" y="12"/>
                      <a:pt x="52" y="7"/>
                    </a:cubicBezTo>
                    <a:cubicBezTo>
                      <a:pt x="42" y="0"/>
                      <a:pt x="42" y="0"/>
                      <a:pt x="42" y="0"/>
                    </a:cubicBezTo>
                    <a:cubicBezTo>
                      <a:pt x="38" y="6"/>
                      <a:pt x="35" y="11"/>
                      <a:pt x="32" y="16"/>
                    </a:cubicBezTo>
                    <a:cubicBezTo>
                      <a:pt x="19" y="40"/>
                      <a:pt x="8" y="66"/>
                      <a:pt x="0" y="92"/>
                    </a:cubicBezTo>
                    <a:cubicBezTo>
                      <a:pt x="11" y="95"/>
                      <a:pt x="11" y="95"/>
                      <a:pt x="11" y="95"/>
                    </a:cubicBezTo>
                    <a:cubicBezTo>
                      <a:pt x="19" y="70"/>
                      <a:pt x="30" y="45"/>
                      <a:pt x="43" y="2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8" name="Freeform 154"/>
              <p:cNvSpPr>
                <a:spLocks/>
              </p:cNvSpPr>
              <p:nvPr/>
            </p:nvSpPr>
            <p:spPr bwMode="auto">
              <a:xfrm>
                <a:off x="4452938" y="3956050"/>
                <a:ext cx="149225" cy="90488"/>
              </a:xfrm>
              <a:custGeom>
                <a:avLst/>
                <a:gdLst/>
                <a:ahLst/>
                <a:cxnLst>
                  <a:cxn ang="0">
                    <a:pos x="88" y="56"/>
                  </a:cxn>
                  <a:cxn ang="0">
                    <a:pos x="93" y="46"/>
                  </a:cxn>
                  <a:cxn ang="0">
                    <a:pos x="40" y="18"/>
                  </a:cxn>
                  <a:cxn ang="0">
                    <a:pos x="5" y="0"/>
                  </a:cxn>
                  <a:cxn ang="0">
                    <a:pos x="0" y="11"/>
                  </a:cxn>
                  <a:cxn ang="0">
                    <a:pos x="35" y="29"/>
                  </a:cxn>
                  <a:cxn ang="0">
                    <a:pos x="88" y="56"/>
                  </a:cxn>
                </a:cxnLst>
                <a:rect l="0" t="0" r="r" b="b"/>
                <a:pathLst>
                  <a:path w="93" h="56">
                    <a:moveTo>
                      <a:pt x="88" y="56"/>
                    </a:moveTo>
                    <a:cubicBezTo>
                      <a:pt x="93" y="46"/>
                      <a:pt x="93" y="46"/>
                      <a:pt x="93" y="46"/>
                    </a:cubicBezTo>
                    <a:cubicBezTo>
                      <a:pt x="79" y="38"/>
                      <a:pt x="60" y="28"/>
                      <a:pt x="40" y="18"/>
                    </a:cubicBezTo>
                    <a:cubicBezTo>
                      <a:pt x="28" y="12"/>
                      <a:pt x="16" y="6"/>
                      <a:pt x="5" y="0"/>
                    </a:cubicBezTo>
                    <a:cubicBezTo>
                      <a:pt x="0" y="11"/>
                      <a:pt x="0" y="11"/>
                      <a:pt x="0" y="11"/>
                    </a:cubicBezTo>
                    <a:cubicBezTo>
                      <a:pt x="11" y="16"/>
                      <a:pt x="23" y="22"/>
                      <a:pt x="35" y="29"/>
                    </a:cubicBezTo>
                    <a:cubicBezTo>
                      <a:pt x="54" y="39"/>
                      <a:pt x="73" y="49"/>
                      <a:pt x="88" y="5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299" name="Freeform 155"/>
              <p:cNvSpPr>
                <a:spLocks/>
              </p:cNvSpPr>
              <p:nvPr/>
            </p:nvSpPr>
            <p:spPr bwMode="auto">
              <a:xfrm>
                <a:off x="4738688" y="2120900"/>
                <a:ext cx="119063" cy="133350"/>
              </a:xfrm>
              <a:custGeom>
                <a:avLst/>
                <a:gdLst/>
                <a:ahLst/>
                <a:cxnLst>
                  <a:cxn ang="0">
                    <a:pos x="0" y="7"/>
                  </a:cxn>
                  <a:cxn ang="0">
                    <a:pos x="66" y="83"/>
                  </a:cxn>
                  <a:cxn ang="0">
                    <a:pos x="74" y="74"/>
                  </a:cxn>
                  <a:cxn ang="0">
                    <a:pos x="10" y="0"/>
                  </a:cxn>
                  <a:cxn ang="0">
                    <a:pos x="0" y="7"/>
                  </a:cxn>
                </a:cxnLst>
                <a:rect l="0" t="0" r="r" b="b"/>
                <a:pathLst>
                  <a:path w="74" h="83">
                    <a:moveTo>
                      <a:pt x="0" y="7"/>
                    </a:moveTo>
                    <a:cubicBezTo>
                      <a:pt x="19" y="35"/>
                      <a:pt x="41" y="59"/>
                      <a:pt x="66" y="83"/>
                    </a:cubicBezTo>
                    <a:cubicBezTo>
                      <a:pt x="74" y="74"/>
                      <a:pt x="74" y="74"/>
                      <a:pt x="74" y="74"/>
                    </a:cubicBezTo>
                    <a:cubicBezTo>
                      <a:pt x="50" y="51"/>
                      <a:pt x="29" y="27"/>
                      <a:pt x="10" y="0"/>
                    </a:cubicBezTo>
                    <a:lnTo>
                      <a:pt x="0" y="7"/>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0" name="Freeform 156"/>
              <p:cNvSpPr>
                <a:spLocks/>
              </p:cNvSpPr>
              <p:nvPr/>
            </p:nvSpPr>
            <p:spPr bwMode="auto">
              <a:xfrm>
                <a:off x="4876800" y="982663"/>
                <a:ext cx="146050" cy="100013"/>
              </a:xfrm>
              <a:custGeom>
                <a:avLst/>
                <a:gdLst/>
                <a:ahLst/>
                <a:cxnLst>
                  <a:cxn ang="0">
                    <a:pos x="91" y="11"/>
                  </a:cxn>
                  <a:cxn ang="0">
                    <a:pos x="85" y="0"/>
                  </a:cxn>
                  <a:cxn ang="0">
                    <a:pos x="0" y="52"/>
                  </a:cxn>
                  <a:cxn ang="0">
                    <a:pos x="7" y="62"/>
                  </a:cxn>
                  <a:cxn ang="0">
                    <a:pos x="91" y="11"/>
                  </a:cxn>
                </a:cxnLst>
                <a:rect l="0" t="0" r="r" b="b"/>
                <a:pathLst>
                  <a:path w="91" h="62">
                    <a:moveTo>
                      <a:pt x="91" y="11"/>
                    </a:moveTo>
                    <a:cubicBezTo>
                      <a:pt x="85" y="0"/>
                      <a:pt x="85" y="0"/>
                      <a:pt x="85" y="0"/>
                    </a:cubicBezTo>
                    <a:cubicBezTo>
                      <a:pt x="55" y="15"/>
                      <a:pt x="26" y="33"/>
                      <a:pt x="0" y="52"/>
                    </a:cubicBezTo>
                    <a:cubicBezTo>
                      <a:pt x="7" y="62"/>
                      <a:pt x="7" y="62"/>
                      <a:pt x="7" y="62"/>
                    </a:cubicBezTo>
                    <a:cubicBezTo>
                      <a:pt x="33" y="43"/>
                      <a:pt x="61" y="26"/>
                      <a:pt x="91" y="1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1" name="Freeform 157"/>
              <p:cNvSpPr>
                <a:spLocks/>
              </p:cNvSpPr>
              <p:nvPr/>
            </p:nvSpPr>
            <p:spPr bwMode="auto">
              <a:xfrm>
                <a:off x="5730875" y="928688"/>
                <a:ext cx="155575" cy="74613"/>
              </a:xfrm>
              <a:custGeom>
                <a:avLst/>
                <a:gdLst/>
                <a:ahLst/>
                <a:cxnLst>
                  <a:cxn ang="0">
                    <a:pos x="92" y="47"/>
                  </a:cxn>
                  <a:cxn ang="0">
                    <a:pos x="97" y="36"/>
                  </a:cxn>
                  <a:cxn ang="0">
                    <a:pos x="14" y="3"/>
                  </a:cxn>
                  <a:cxn ang="0">
                    <a:pos x="4" y="0"/>
                  </a:cxn>
                  <a:cxn ang="0">
                    <a:pos x="0" y="11"/>
                  </a:cxn>
                  <a:cxn ang="0">
                    <a:pos x="10" y="15"/>
                  </a:cxn>
                  <a:cxn ang="0">
                    <a:pos x="92" y="47"/>
                  </a:cxn>
                </a:cxnLst>
                <a:rect l="0" t="0" r="r" b="b"/>
                <a:pathLst>
                  <a:path w="97" h="47">
                    <a:moveTo>
                      <a:pt x="92" y="47"/>
                    </a:moveTo>
                    <a:cubicBezTo>
                      <a:pt x="97" y="36"/>
                      <a:pt x="97" y="36"/>
                      <a:pt x="97" y="36"/>
                    </a:cubicBezTo>
                    <a:cubicBezTo>
                      <a:pt x="69" y="24"/>
                      <a:pt x="41" y="13"/>
                      <a:pt x="14" y="3"/>
                    </a:cubicBezTo>
                    <a:cubicBezTo>
                      <a:pt x="11" y="2"/>
                      <a:pt x="7" y="1"/>
                      <a:pt x="4" y="0"/>
                    </a:cubicBezTo>
                    <a:cubicBezTo>
                      <a:pt x="0" y="11"/>
                      <a:pt x="0" y="11"/>
                      <a:pt x="0" y="11"/>
                    </a:cubicBezTo>
                    <a:cubicBezTo>
                      <a:pt x="3" y="12"/>
                      <a:pt x="7" y="14"/>
                      <a:pt x="10" y="15"/>
                    </a:cubicBezTo>
                    <a:cubicBezTo>
                      <a:pt x="37" y="24"/>
                      <a:pt x="65" y="35"/>
                      <a:pt x="92" y="47"/>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2" name="Freeform 158"/>
              <p:cNvSpPr>
                <a:spLocks/>
              </p:cNvSpPr>
              <p:nvPr/>
            </p:nvSpPr>
            <p:spPr bwMode="auto">
              <a:xfrm>
                <a:off x="6070600" y="3241675"/>
                <a:ext cx="46038" cy="158750"/>
              </a:xfrm>
              <a:custGeom>
                <a:avLst/>
                <a:gdLst/>
                <a:ahLst/>
                <a:cxnLst>
                  <a:cxn ang="0">
                    <a:pos x="17" y="99"/>
                  </a:cxn>
                  <a:cxn ang="0">
                    <a:pos x="29" y="98"/>
                  </a:cxn>
                  <a:cxn ang="0">
                    <a:pos x="12" y="0"/>
                  </a:cxn>
                  <a:cxn ang="0">
                    <a:pos x="0" y="3"/>
                  </a:cxn>
                  <a:cxn ang="0">
                    <a:pos x="17" y="99"/>
                  </a:cxn>
                </a:cxnLst>
                <a:rect l="0" t="0" r="r" b="b"/>
                <a:pathLst>
                  <a:path w="29" h="99">
                    <a:moveTo>
                      <a:pt x="17" y="99"/>
                    </a:moveTo>
                    <a:cubicBezTo>
                      <a:pt x="29" y="98"/>
                      <a:pt x="29" y="98"/>
                      <a:pt x="29" y="98"/>
                    </a:cubicBezTo>
                    <a:cubicBezTo>
                      <a:pt x="27" y="65"/>
                      <a:pt x="21" y="32"/>
                      <a:pt x="12" y="0"/>
                    </a:cubicBezTo>
                    <a:cubicBezTo>
                      <a:pt x="0" y="3"/>
                      <a:pt x="0" y="3"/>
                      <a:pt x="0" y="3"/>
                    </a:cubicBezTo>
                    <a:cubicBezTo>
                      <a:pt x="9" y="34"/>
                      <a:pt x="15" y="67"/>
                      <a:pt x="17" y="9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3" name="Freeform 159"/>
              <p:cNvSpPr>
                <a:spLocks/>
              </p:cNvSpPr>
              <p:nvPr/>
            </p:nvSpPr>
            <p:spPr bwMode="auto">
              <a:xfrm>
                <a:off x="5983288" y="3033713"/>
                <a:ext cx="87313" cy="150813"/>
              </a:xfrm>
              <a:custGeom>
                <a:avLst/>
                <a:gdLst/>
                <a:ahLst/>
                <a:cxnLst>
                  <a:cxn ang="0">
                    <a:pos x="42" y="94"/>
                  </a:cxn>
                  <a:cxn ang="0">
                    <a:pos x="54" y="90"/>
                  </a:cxn>
                  <a:cxn ang="0">
                    <a:pos x="10" y="0"/>
                  </a:cxn>
                  <a:cxn ang="0">
                    <a:pos x="0" y="6"/>
                  </a:cxn>
                  <a:cxn ang="0">
                    <a:pos x="42" y="94"/>
                  </a:cxn>
                </a:cxnLst>
                <a:rect l="0" t="0" r="r" b="b"/>
                <a:pathLst>
                  <a:path w="54" h="94">
                    <a:moveTo>
                      <a:pt x="42" y="94"/>
                    </a:moveTo>
                    <a:cubicBezTo>
                      <a:pt x="54" y="90"/>
                      <a:pt x="54" y="90"/>
                      <a:pt x="54" y="90"/>
                    </a:cubicBezTo>
                    <a:cubicBezTo>
                      <a:pt x="42" y="59"/>
                      <a:pt x="27" y="29"/>
                      <a:pt x="10" y="0"/>
                    </a:cubicBezTo>
                    <a:cubicBezTo>
                      <a:pt x="0" y="6"/>
                      <a:pt x="0" y="6"/>
                      <a:pt x="0" y="6"/>
                    </a:cubicBezTo>
                    <a:cubicBezTo>
                      <a:pt x="17" y="35"/>
                      <a:pt x="31" y="64"/>
                      <a:pt x="42" y="9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4" name="Freeform 160"/>
              <p:cNvSpPr>
                <a:spLocks/>
              </p:cNvSpPr>
              <p:nvPr/>
            </p:nvSpPr>
            <p:spPr bwMode="auto">
              <a:xfrm>
                <a:off x="5937250" y="1011238"/>
                <a:ext cx="150813" cy="88900"/>
              </a:xfrm>
              <a:custGeom>
                <a:avLst/>
                <a:gdLst/>
                <a:ahLst/>
                <a:cxnLst>
                  <a:cxn ang="0">
                    <a:pos x="94" y="45"/>
                  </a:cxn>
                  <a:cxn ang="0">
                    <a:pos x="5" y="0"/>
                  </a:cxn>
                  <a:cxn ang="0">
                    <a:pos x="0" y="11"/>
                  </a:cxn>
                  <a:cxn ang="0">
                    <a:pos x="88" y="55"/>
                  </a:cxn>
                  <a:cxn ang="0">
                    <a:pos x="94" y="45"/>
                  </a:cxn>
                </a:cxnLst>
                <a:rect l="0" t="0" r="r" b="b"/>
                <a:pathLst>
                  <a:path w="94" h="55">
                    <a:moveTo>
                      <a:pt x="94" y="45"/>
                    </a:moveTo>
                    <a:cubicBezTo>
                      <a:pt x="64" y="28"/>
                      <a:pt x="34" y="13"/>
                      <a:pt x="5" y="0"/>
                    </a:cubicBezTo>
                    <a:cubicBezTo>
                      <a:pt x="0" y="11"/>
                      <a:pt x="0" y="11"/>
                      <a:pt x="0" y="11"/>
                    </a:cubicBezTo>
                    <a:cubicBezTo>
                      <a:pt x="29" y="24"/>
                      <a:pt x="59" y="39"/>
                      <a:pt x="88" y="55"/>
                    </a:cubicBezTo>
                    <a:lnTo>
                      <a:pt x="94" y="45"/>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5" name="Freeform 161"/>
              <p:cNvSpPr>
                <a:spLocks/>
              </p:cNvSpPr>
              <p:nvPr/>
            </p:nvSpPr>
            <p:spPr bwMode="auto">
              <a:xfrm>
                <a:off x="7543800" y="314325"/>
                <a:ext cx="38100" cy="160338"/>
              </a:xfrm>
              <a:custGeom>
                <a:avLst/>
                <a:gdLst/>
                <a:ahLst/>
                <a:cxnLst>
                  <a:cxn ang="0">
                    <a:pos x="3" y="18"/>
                  </a:cxn>
                  <a:cxn ang="0">
                    <a:pos x="12" y="100"/>
                  </a:cxn>
                  <a:cxn ang="0">
                    <a:pos x="24" y="99"/>
                  </a:cxn>
                  <a:cxn ang="0">
                    <a:pos x="15" y="16"/>
                  </a:cxn>
                  <a:cxn ang="0">
                    <a:pos x="11" y="0"/>
                  </a:cxn>
                  <a:cxn ang="0">
                    <a:pos x="0" y="3"/>
                  </a:cxn>
                  <a:cxn ang="0">
                    <a:pos x="3" y="18"/>
                  </a:cxn>
                </a:cxnLst>
                <a:rect l="0" t="0" r="r" b="b"/>
                <a:pathLst>
                  <a:path w="24" h="100">
                    <a:moveTo>
                      <a:pt x="3" y="18"/>
                    </a:moveTo>
                    <a:cubicBezTo>
                      <a:pt x="8" y="45"/>
                      <a:pt x="11" y="73"/>
                      <a:pt x="12" y="100"/>
                    </a:cubicBezTo>
                    <a:cubicBezTo>
                      <a:pt x="24" y="99"/>
                      <a:pt x="24" y="99"/>
                      <a:pt x="24" y="99"/>
                    </a:cubicBezTo>
                    <a:cubicBezTo>
                      <a:pt x="23" y="72"/>
                      <a:pt x="20" y="44"/>
                      <a:pt x="15" y="16"/>
                    </a:cubicBezTo>
                    <a:cubicBezTo>
                      <a:pt x="14" y="11"/>
                      <a:pt x="12" y="5"/>
                      <a:pt x="11" y="0"/>
                    </a:cubicBezTo>
                    <a:cubicBezTo>
                      <a:pt x="0" y="3"/>
                      <a:pt x="0" y="3"/>
                      <a:pt x="0" y="3"/>
                    </a:cubicBezTo>
                    <a:cubicBezTo>
                      <a:pt x="1" y="8"/>
                      <a:pt x="2" y="13"/>
                      <a:pt x="3" y="1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6" name="Freeform 162"/>
              <p:cNvSpPr>
                <a:spLocks/>
              </p:cNvSpPr>
              <p:nvPr/>
            </p:nvSpPr>
            <p:spPr bwMode="auto">
              <a:xfrm>
                <a:off x="7405688" y="-1588"/>
                <a:ext cx="46038" cy="58738"/>
              </a:xfrm>
              <a:custGeom>
                <a:avLst/>
                <a:gdLst/>
                <a:ahLst/>
                <a:cxnLst>
                  <a:cxn ang="0">
                    <a:pos x="0" y="0"/>
                  </a:cxn>
                  <a:cxn ang="0">
                    <a:pos x="19" y="36"/>
                  </a:cxn>
                  <a:cxn ang="0">
                    <a:pos x="29" y="30"/>
                  </a:cxn>
                  <a:cxn ang="0">
                    <a:pos x="14" y="0"/>
                  </a:cxn>
                  <a:cxn ang="0">
                    <a:pos x="0" y="0"/>
                  </a:cxn>
                </a:cxnLst>
                <a:rect l="0" t="0" r="r" b="b"/>
                <a:pathLst>
                  <a:path w="29" h="36">
                    <a:moveTo>
                      <a:pt x="0" y="0"/>
                    </a:moveTo>
                    <a:cubicBezTo>
                      <a:pt x="6" y="12"/>
                      <a:pt x="12" y="24"/>
                      <a:pt x="19" y="36"/>
                    </a:cubicBezTo>
                    <a:cubicBezTo>
                      <a:pt x="29" y="30"/>
                      <a:pt x="29" y="30"/>
                      <a:pt x="29" y="30"/>
                    </a:cubicBezTo>
                    <a:cubicBezTo>
                      <a:pt x="24" y="20"/>
                      <a:pt x="19" y="10"/>
                      <a:pt x="14" y="0"/>
                    </a:cubicBezTo>
                    <a:lnTo>
                      <a:pt x="0" y="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7" name="Freeform 163"/>
              <p:cNvSpPr>
                <a:spLocks/>
              </p:cNvSpPr>
              <p:nvPr/>
            </p:nvSpPr>
            <p:spPr bwMode="auto">
              <a:xfrm>
                <a:off x="4649788" y="4060825"/>
                <a:ext cx="149225" cy="90488"/>
              </a:xfrm>
              <a:custGeom>
                <a:avLst/>
                <a:gdLst/>
                <a:ahLst/>
                <a:cxnLst>
                  <a:cxn ang="0">
                    <a:pos x="0" y="10"/>
                  </a:cxn>
                  <a:cxn ang="0">
                    <a:pos x="88" y="56"/>
                  </a:cxn>
                  <a:cxn ang="0">
                    <a:pos x="93" y="46"/>
                  </a:cxn>
                  <a:cxn ang="0">
                    <a:pos x="5" y="0"/>
                  </a:cxn>
                  <a:cxn ang="0">
                    <a:pos x="0" y="10"/>
                  </a:cxn>
                </a:cxnLst>
                <a:rect l="0" t="0" r="r" b="b"/>
                <a:pathLst>
                  <a:path w="93" h="56">
                    <a:moveTo>
                      <a:pt x="0" y="10"/>
                    </a:moveTo>
                    <a:cubicBezTo>
                      <a:pt x="26" y="24"/>
                      <a:pt x="57" y="41"/>
                      <a:pt x="88" y="56"/>
                    </a:cubicBezTo>
                    <a:cubicBezTo>
                      <a:pt x="93" y="46"/>
                      <a:pt x="93" y="46"/>
                      <a:pt x="93" y="46"/>
                    </a:cubicBezTo>
                    <a:cubicBezTo>
                      <a:pt x="63" y="30"/>
                      <a:pt x="32" y="14"/>
                      <a:pt x="5" y="0"/>
                    </a:cubicBezTo>
                    <a:lnTo>
                      <a:pt x="0" y="1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8" name="Freeform 164"/>
              <p:cNvSpPr>
                <a:spLocks/>
              </p:cNvSpPr>
              <p:nvPr/>
            </p:nvSpPr>
            <p:spPr bwMode="auto">
              <a:xfrm>
                <a:off x="4849813" y="4162425"/>
                <a:ext cx="153988" cy="79375"/>
              </a:xfrm>
              <a:custGeom>
                <a:avLst/>
                <a:gdLst/>
                <a:ahLst/>
                <a:cxnLst>
                  <a:cxn ang="0">
                    <a:pos x="5" y="0"/>
                  </a:cxn>
                  <a:cxn ang="0">
                    <a:pos x="0" y="11"/>
                  </a:cxn>
                  <a:cxn ang="0">
                    <a:pos x="92" y="49"/>
                  </a:cxn>
                  <a:cxn ang="0">
                    <a:pos x="96" y="38"/>
                  </a:cxn>
                  <a:cxn ang="0">
                    <a:pos x="5" y="0"/>
                  </a:cxn>
                </a:cxnLst>
                <a:rect l="0" t="0" r="r" b="b"/>
                <a:pathLst>
                  <a:path w="96" h="49">
                    <a:moveTo>
                      <a:pt x="5" y="0"/>
                    </a:moveTo>
                    <a:cubicBezTo>
                      <a:pt x="0" y="11"/>
                      <a:pt x="0" y="11"/>
                      <a:pt x="0" y="11"/>
                    </a:cubicBezTo>
                    <a:cubicBezTo>
                      <a:pt x="33" y="26"/>
                      <a:pt x="63" y="39"/>
                      <a:pt x="92" y="49"/>
                    </a:cubicBezTo>
                    <a:cubicBezTo>
                      <a:pt x="96" y="38"/>
                      <a:pt x="96" y="38"/>
                      <a:pt x="96" y="38"/>
                    </a:cubicBezTo>
                    <a:cubicBezTo>
                      <a:pt x="67" y="28"/>
                      <a:pt x="37" y="15"/>
                      <a:pt x="5" y="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09" name="Freeform 165"/>
              <p:cNvSpPr>
                <a:spLocks/>
              </p:cNvSpPr>
              <p:nvPr/>
            </p:nvSpPr>
            <p:spPr bwMode="auto">
              <a:xfrm>
                <a:off x="4583113" y="1712913"/>
                <a:ext cx="49213" cy="158750"/>
              </a:xfrm>
              <a:custGeom>
                <a:avLst/>
                <a:gdLst/>
                <a:ahLst/>
                <a:cxnLst>
                  <a:cxn ang="0">
                    <a:pos x="0" y="1"/>
                  </a:cxn>
                  <a:cxn ang="0">
                    <a:pos x="20" y="99"/>
                  </a:cxn>
                  <a:cxn ang="0">
                    <a:pos x="31" y="96"/>
                  </a:cxn>
                  <a:cxn ang="0">
                    <a:pos x="12" y="0"/>
                  </a:cxn>
                  <a:cxn ang="0">
                    <a:pos x="0" y="1"/>
                  </a:cxn>
                </a:cxnLst>
                <a:rect l="0" t="0" r="r" b="b"/>
                <a:pathLst>
                  <a:path w="31" h="99">
                    <a:moveTo>
                      <a:pt x="0" y="1"/>
                    </a:moveTo>
                    <a:cubicBezTo>
                      <a:pt x="3" y="34"/>
                      <a:pt x="10" y="67"/>
                      <a:pt x="20" y="99"/>
                    </a:cubicBezTo>
                    <a:cubicBezTo>
                      <a:pt x="31" y="96"/>
                      <a:pt x="31" y="96"/>
                      <a:pt x="31" y="96"/>
                    </a:cubicBezTo>
                    <a:cubicBezTo>
                      <a:pt x="22" y="64"/>
                      <a:pt x="15" y="32"/>
                      <a:pt x="12" y="0"/>
                    </a:cubicBezTo>
                    <a:lnTo>
                      <a:pt x="0" y="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0" name="Freeform 166"/>
              <p:cNvSpPr>
                <a:spLocks/>
              </p:cNvSpPr>
              <p:nvPr/>
            </p:nvSpPr>
            <p:spPr bwMode="auto">
              <a:xfrm>
                <a:off x="3159125" y="4741863"/>
                <a:ext cx="46038" cy="158750"/>
              </a:xfrm>
              <a:custGeom>
                <a:avLst/>
                <a:gdLst/>
                <a:ahLst/>
                <a:cxnLst>
                  <a:cxn ang="0">
                    <a:pos x="0" y="1"/>
                  </a:cxn>
                  <a:cxn ang="0">
                    <a:pos x="17" y="99"/>
                  </a:cxn>
                  <a:cxn ang="0">
                    <a:pos x="29" y="96"/>
                  </a:cxn>
                  <a:cxn ang="0">
                    <a:pos x="12" y="0"/>
                  </a:cxn>
                  <a:cxn ang="0">
                    <a:pos x="0" y="1"/>
                  </a:cxn>
                </a:cxnLst>
                <a:rect l="0" t="0" r="r" b="b"/>
                <a:pathLst>
                  <a:path w="29" h="99">
                    <a:moveTo>
                      <a:pt x="0" y="1"/>
                    </a:moveTo>
                    <a:cubicBezTo>
                      <a:pt x="3" y="33"/>
                      <a:pt x="9" y="66"/>
                      <a:pt x="17" y="99"/>
                    </a:cubicBezTo>
                    <a:cubicBezTo>
                      <a:pt x="29" y="96"/>
                      <a:pt x="29" y="96"/>
                      <a:pt x="29" y="96"/>
                    </a:cubicBezTo>
                    <a:cubicBezTo>
                      <a:pt x="20" y="64"/>
                      <a:pt x="15" y="31"/>
                      <a:pt x="12" y="0"/>
                    </a:cubicBezTo>
                    <a:lnTo>
                      <a:pt x="0" y="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1" name="Freeform 167"/>
              <p:cNvSpPr>
                <a:spLocks/>
              </p:cNvSpPr>
              <p:nvPr/>
            </p:nvSpPr>
            <p:spPr bwMode="auto">
              <a:xfrm>
                <a:off x="5481638" y="2601913"/>
                <a:ext cx="149225" cy="93663"/>
              </a:xfrm>
              <a:custGeom>
                <a:avLst/>
                <a:gdLst/>
                <a:ahLst/>
                <a:cxnLst>
                  <a:cxn ang="0">
                    <a:pos x="93" y="48"/>
                  </a:cxn>
                  <a:cxn ang="0">
                    <a:pos x="6" y="0"/>
                  </a:cxn>
                  <a:cxn ang="0">
                    <a:pos x="0" y="11"/>
                  </a:cxn>
                  <a:cxn ang="0">
                    <a:pos x="87" y="58"/>
                  </a:cxn>
                  <a:cxn ang="0">
                    <a:pos x="93" y="48"/>
                  </a:cxn>
                </a:cxnLst>
                <a:rect l="0" t="0" r="r" b="b"/>
                <a:pathLst>
                  <a:path w="93" h="58">
                    <a:moveTo>
                      <a:pt x="93" y="48"/>
                    </a:moveTo>
                    <a:cubicBezTo>
                      <a:pt x="67" y="33"/>
                      <a:pt x="39" y="17"/>
                      <a:pt x="6" y="0"/>
                    </a:cubicBezTo>
                    <a:cubicBezTo>
                      <a:pt x="0" y="11"/>
                      <a:pt x="0" y="11"/>
                      <a:pt x="0" y="11"/>
                    </a:cubicBezTo>
                    <a:cubicBezTo>
                      <a:pt x="33" y="28"/>
                      <a:pt x="61" y="43"/>
                      <a:pt x="87" y="58"/>
                    </a:cubicBezTo>
                    <a:lnTo>
                      <a:pt x="93" y="48"/>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2" name="Freeform 168"/>
              <p:cNvSpPr>
                <a:spLocks/>
              </p:cNvSpPr>
              <p:nvPr/>
            </p:nvSpPr>
            <p:spPr bwMode="auto">
              <a:xfrm>
                <a:off x="3203575" y="4957763"/>
                <a:ext cx="76200" cy="155575"/>
              </a:xfrm>
              <a:custGeom>
                <a:avLst/>
                <a:gdLst/>
                <a:ahLst/>
                <a:cxnLst>
                  <a:cxn ang="0">
                    <a:pos x="47" y="92"/>
                  </a:cxn>
                  <a:cxn ang="0">
                    <a:pos x="12" y="0"/>
                  </a:cxn>
                  <a:cxn ang="0">
                    <a:pos x="0" y="4"/>
                  </a:cxn>
                  <a:cxn ang="0">
                    <a:pos x="36" y="97"/>
                  </a:cxn>
                  <a:cxn ang="0">
                    <a:pos x="47" y="92"/>
                  </a:cxn>
                </a:cxnLst>
                <a:rect l="0" t="0" r="r" b="b"/>
                <a:pathLst>
                  <a:path w="47" h="97">
                    <a:moveTo>
                      <a:pt x="47" y="92"/>
                    </a:moveTo>
                    <a:cubicBezTo>
                      <a:pt x="33" y="61"/>
                      <a:pt x="21" y="30"/>
                      <a:pt x="12" y="0"/>
                    </a:cubicBezTo>
                    <a:cubicBezTo>
                      <a:pt x="0" y="4"/>
                      <a:pt x="0" y="4"/>
                      <a:pt x="0" y="4"/>
                    </a:cubicBezTo>
                    <a:cubicBezTo>
                      <a:pt x="10" y="34"/>
                      <a:pt x="22" y="66"/>
                      <a:pt x="36" y="97"/>
                    </a:cubicBezTo>
                    <a:lnTo>
                      <a:pt x="47" y="92"/>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3" name="Freeform 169"/>
              <p:cNvSpPr>
                <a:spLocks/>
              </p:cNvSpPr>
              <p:nvPr/>
            </p:nvSpPr>
            <p:spPr bwMode="auto">
              <a:xfrm>
                <a:off x="4633913" y="1927225"/>
                <a:ext cx="87313" cy="152400"/>
              </a:xfrm>
              <a:custGeom>
                <a:avLst/>
                <a:gdLst/>
                <a:ahLst/>
                <a:cxnLst>
                  <a:cxn ang="0">
                    <a:pos x="0" y="4"/>
                  </a:cxn>
                  <a:cxn ang="0">
                    <a:pos x="43" y="95"/>
                  </a:cxn>
                  <a:cxn ang="0">
                    <a:pos x="54" y="89"/>
                  </a:cxn>
                  <a:cxn ang="0">
                    <a:pos x="12" y="0"/>
                  </a:cxn>
                  <a:cxn ang="0">
                    <a:pos x="0" y="4"/>
                  </a:cxn>
                </a:cxnLst>
                <a:rect l="0" t="0" r="r" b="b"/>
                <a:pathLst>
                  <a:path w="54" h="95">
                    <a:moveTo>
                      <a:pt x="0" y="4"/>
                    </a:moveTo>
                    <a:cubicBezTo>
                      <a:pt x="12" y="37"/>
                      <a:pt x="27" y="67"/>
                      <a:pt x="43" y="95"/>
                    </a:cubicBezTo>
                    <a:cubicBezTo>
                      <a:pt x="54" y="89"/>
                      <a:pt x="54" y="89"/>
                      <a:pt x="54" y="89"/>
                    </a:cubicBezTo>
                    <a:cubicBezTo>
                      <a:pt x="38" y="62"/>
                      <a:pt x="23" y="32"/>
                      <a:pt x="12" y="0"/>
                    </a:cubicBezTo>
                    <a:lnTo>
                      <a:pt x="0" y="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4" name="Freeform 170"/>
              <p:cNvSpPr>
                <a:spLocks/>
              </p:cNvSpPr>
              <p:nvPr/>
            </p:nvSpPr>
            <p:spPr bwMode="auto">
              <a:xfrm>
                <a:off x="6134100" y="1114425"/>
                <a:ext cx="147638" cy="100013"/>
              </a:xfrm>
              <a:custGeom>
                <a:avLst/>
                <a:gdLst/>
                <a:ahLst/>
                <a:cxnLst>
                  <a:cxn ang="0">
                    <a:pos x="6" y="0"/>
                  </a:cxn>
                  <a:cxn ang="0">
                    <a:pos x="0" y="11"/>
                  </a:cxn>
                  <a:cxn ang="0">
                    <a:pos x="61" y="48"/>
                  </a:cxn>
                  <a:cxn ang="0">
                    <a:pos x="85" y="62"/>
                  </a:cxn>
                  <a:cxn ang="0">
                    <a:pos x="91" y="52"/>
                  </a:cxn>
                  <a:cxn ang="0">
                    <a:pos x="68" y="38"/>
                  </a:cxn>
                  <a:cxn ang="0">
                    <a:pos x="6" y="0"/>
                  </a:cxn>
                </a:cxnLst>
                <a:rect l="0" t="0" r="r" b="b"/>
                <a:pathLst>
                  <a:path w="91" h="62">
                    <a:moveTo>
                      <a:pt x="6" y="0"/>
                    </a:moveTo>
                    <a:cubicBezTo>
                      <a:pt x="0" y="11"/>
                      <a:pt x="0" y="11"/>
                      <a:pt x="0" y="11"/>
                    </a:cubicBezTo>
                    <a:cubicBezTo>
                      <a:pt x="20" y="22"/>
                      <a:pt x="40" y="35"/>
                      <a:pt x="61" y="48"/>
                    </a:cubicBezTo>
                    <a:cubicBezTo>
                      <a:pt x="69" y="53"/>
                      <a:pt x="77" y="57"/>
                      <a:pt x="85" y="62"/>
                    </a:cubicBezTo>
                    <a:cubicBezTo>
                      <a:pt x="91" y="52"/>
                      <a:pt x="91" y="52"/>
                      <a:pt x="91" y="52"/>
                    </a:cubicBezTo>
                    <a:cubicBezTo>
                      <a:pt x="83" y="47"/>
                      <a:pt x="75" y="42"/>
                      <a:pt x="68" y="38"/>
                    </a:cubicBezTo>
                    <a:cubicBezTo>
                      <a:pt x="47" y="24"/>
                      <a:pt x="26" y="12"/>
                      <a:pt x="6" y="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5" name="Freeform 171"/>
              <p:cNvSpPr>
                <a:spLocks/>
              </p:cNvSpPr>
              <p:nvPr/>
            </p:nvSpPr>
            <p:spPr bwMode="auto">
              <a:xfrm>
                <a:off x="4244975" y="3875088"/>
                <a:ext cx="157163" cy="71438"/>
              </a:xfrm>
              <a:custGeom>
                <a:avLst/>
                <a:gdLst/>
                <a:ahLst/>
                <a:cxnLst>
                  <a:cxn ang="0">
                    <a:pos x="98" y="34"/>
                  </a:cxn>
                  <a:cxn ang="0">
                    <a:pos x="4" y="0"/>
                  </a:cxn>
                  <a:cxn ang="0">
                    <a:pos x="0" y="11"/>
                  </a:cxn>
                  <a:cxn ang="0">
                    <a:pos x="93" y="45"/>
                  </a:cxn>
                  <a:cxn ang="0">
                    <a:pos x="98" y="34"/>
                  </a:cxn>
                </a:cxnLst>
                <a:rect l="0" t="0" r="r" b="b"/>
                <a:pathLst>
                  <a:path w="98" h="45">
                    <a:moveTo>
                      <a:pt x="98" y="34"/>
                    </a:moveTo>
                    <a:cubicBezTo>
                      <a:pt x="64" y="20"/>
                      <a:pt x="34" y="8"/>
                      <a:pt x="4" y="0"/>
                    </a:cubicBezTo>
                    <a:cubicBezTo>
                      <a:pt x="0" y="11"/>
                      <a:pt x="0" y="11"/>
                      <a:pt x="0" y="11"/>
                    </a:cubicBezTo>
                    <a:cubicBezTo>
                      <a:pt x="30" y="20"/>
                      <a:pt x="60" y="31"/>
                      <a:pt x="93" y="45"/>
                    </a:cubicBezTo>
                    <a:lnTo>
                      <a:pt x="98" y="34"/>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6" name="Freeform 172"/>
              <p:cNvSpPr>
                <a:spLocks/>
              </p:cNvSpPr>
              <p:nvPr/>
            </p:nvSpPr>
            <p:spPr bwMode="auto">
              <a:xfrm>
                <a:off x="6759575" y="1330325"/>
                <a:ext cx="161925" cy="33338"/>
              </a:xfrm>
              <a:custGeom>
                <a:avLst/>
                <a:gdLst/>
                <a:ahLst/>
                <a:cxnLst>
                  <a:cxn ang="0">
                    <a:pos x="0" y="8"/>
                  </a:cxn>
                  <a:cxn ang="0">
                    <a:pos x="0" y="20"/>
                  </a:cxn>
                  <a:cxn ang="0">
                    <a:pos x="10" y="21"/>
                  </a:cxn>
                  <a:cxn ang="0">
                    <a:pos x="100" y="12"/>
                  </a:cxn>
                  <a:cxn ang="0">
                    <a:pos x="97" y="0"/>
                  </a:cxn>
                  <a:cxn ang="0">
                    <a:pos x="0" y="8"/>
                  </a:cxn>
                </a:cxnLst>
                <a:rect l="0" t="0" r="r" b="b"/>
                <a:pathLst>
                  <a:path w="100" h="21">
                    <a:moveTo>
                      <a:pt x="0" y="8"/>
                    </a:moveTo>
                    <a:cubicBezTo>
                      <a:pt x="0" y="20"/>
                      <a:pt x="0" y="20"/>
                      <a:pt x="0" y="20"/>
                    </a:cubicBezTo>
                    <a:cubicBezTo>
                      <a:pt x="3" y="20"/>
                      <a:pt x="7" y="21"/>
                      <a:pt x="10" y="21"/>
                    </a:cubicBezTo>
                    <a:cubicBezTo>
                      <a:pt x="41" y="21"/>
                      <a:pt x="71" y="18"/>
                      <a:pt x="100" y="12"/>
                    </a:cubicBezTo>
                    <a:cubicBezTo>
                      <a:pt x="97" y="0"/>
                      <a:pt x="97" y="0"/>
                      <a:pt x="97" y="0"/>
                    </a:cubicBezTo>
                    <a:cubicBezTo>
                      <a:pt x="66" y="6"/>
                      <a:pt x="33" y="9"/>
                      <a:pt x="0"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7" name="Freeform 173"/>
              <p:cNvSpPr>
                <a:spLocks/>
              </p:cNvSpPr>
              <p:nvPr/>
            </p:nvSpPr>
            <p:spPr bwMode="auto">
              <a:xfrm>
                <a:off x="6537325" y="1311275"/>
                <a:ext cx="160338" cy="47625"/>
              </a:xfrm>
              <a:custGeom>
                <a:avLst/>
                <a:gdLst/>
                <a:ahLst/>
                <a:cxnLst>
                  <a:cxn ang="0">
                    <a:pos x="0" y="11"/>
                  </a:cxn>
                  <a:cxn ang="0">
                    <a:pos x="99" y="30"/>
                  </a:cxn>
                  <a:cxn ang="0">
                    <a:pos x="100" y="18"/>
                  </a:cxn>
                  <a:cxn ang="0">
                    <a:pos x="3" y="0"/>
                  </a:cxn>
                  <a:cxn ang="0">
                    <a:pos x="0" y="11"/>
                  </a:cxn>
                </a:cxnLst>
                <a:rect l="0" t="0" r="r" b="b"/>
                <a:pathLst>
                  <a:path w="100" h="30">
                    <a:moveTo>
                      <a:pt x="0" y="11"/>
                    </a:moveTo>
                    <a:cubicBezTo>
                      <a:pt x="33" y="20"/>
                      <a:pt x="66" y="27"/>
                      <a:pt x="99" y="30"/>
                    </a:cubicBezTo>
                    <a:cubicBezTo>
                      <a:pt x="100" y="18"/>
                      <a:pt x="100" y="18"/>
                      <a:pt x="100" y="18"/>
                    </a:cubicBezTo>
                    <a:cubicBezTo>
                      <a:pt x="68" y="15"/>
                      <a:pt x="36" y="9"/>
                      <a:pt x="3" y="0"/>
                    </a:cubicBezTo>
                    <a:lnTo>
                      <a:pt x="0" y="11"/>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8" name="Freeform 174"/>
              <p:cNvSpPr>
                <a:spLocks/>
              </p:cNvSpPr>
              <p:nvPr/>
            </p:nvSpPr>
            <p:spPr bwMode="auto">
              <a:xfrm>
                <a:off x="6081713" y="3462338"/>
                <a:ext cx="36513" cy="161925"/>
              </a:xfrm>
              <a:custGeom>
                <a:avLst/>
                <a:gdLst/>
                <a:ahLst/>
                <a:cxnLst>
                  <a:cxn ang="0">
                    <a:pos x="0" y="98"/>
                  </a:cxn>
                  <a:cxn ang="0">
                    <a:pos x="12" y="100"/>
                  </a:cxn>
                  <a:cxn ang="0">
                    <a:pos x="23" y="1"/>
                  </a:cxn>
                  <a:cxn ang="0">
                    <a:pos x="11" y="0"/>
                  </a:cxn>
                  <a:cxn ang="0">
                    <a:pos x="0" y="98"/>
                  </a:cxn>
                </a:cxnLst>
                <a:rect l="0" t="0" r="r" b="b"/>
                <a:pathLst>
                  <a:path w="23" h="100">
                    <a:moveTo>
                      <a:pt x="0" y="98"/>
                    </a:moveTo>
                    <a:cubicBezTo>
                      <a:pt x="12" y="100"/>
                      <a:pt x="12" y="100"/>
                      <a:pt x="12" y="100"/>
                    </a:cubicBezTo>
                    <a:cubicBezTo>
                      <a:pt x="19" y="68"/>
                      <a:pt x="23" y="34"/>
                      <a:pt x="23" y="1"/>
                    </a:cubicBezTo>
                    <a:cubicBezTo>
                      <a:pt x="11" y="0"/>
                      <a:pt x="11" y="0"/>
                      <a:pt x="11" y="0"/>
                    </a:cubicBezTo>
                    <a:cubicBezTo>
                      <a:pt x="11" y="33"/>
                      <a:pt x="7" y="66"/>
                      <a:pt x="0" y="9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19" name="Freeform 175"/>
              <p:cNvSpPr>
                <a:spLocks/>
              </p:cNvSpPr>
              <p:nvPr/>
            </p:nvSpPr>
            <p:spPr bwMode="auto">
              <a:xfrm>
                <a:off x="6003925" y="3681413"/>
                <a:ext cx="80963" cy="152400"/>
              </a:xfrm>
              <a:custGeom>
                <a:avLst/>
                <a:gdLst/>
                <a:ahLst/>
                <a:cxnLst>
                  <a:cxn ang="0">
                    <a:pos x="0" y="90"/>
                  </a:cxn>
                  <a:cxn ang="0">
                    <a:pos x="10" y="95"/>
                  </a:cxn>
                  <a:cxn ang="0">
                    <a:pos x="50" y="3"/>
                  </a:cxn>
                  <a:cxn ang="0">
                    <a:pos x="38" y="0"/>
                  </a:cxn>
                  <a:cxn ang="0">
                    <a:pos x="0" y="90"/>
                  </a:cxn>
                </a:cxnLst>
                <a:rect l="0" t="0" r="r" b="b"/>
                <a:pathLst>
                  <a:path w="50" h="95">
                    <a:moveTo>
                      <a:pt x="0" y="90"/>
                    </a:moveTo>
                    <a:cubicBezTo>
                      <a:pt x="10" y="95"/>
                      <a:pt x="10" y="95"/>
                      <a:pt x="10" y="95"/>
                    </a:cubicBezTo>
                    <a:cubicBezTo>
                      <a:pt x="27" y="66"/>
                      <a:pt x="40" y="35"/>
                      <a:pt x="50" y="3"/>
                    </a:cubicBezTo>
                    <a:cubicBezTo>
                      <a:pt x="38" y="0"/>
                      <a:pt x="38" y="0"/>
                      <a:pt x="38" y="0"/>
                    </a:cubicBezTo>
                    <a:cubicBezTo>
                      <a:pt x="29" y="31"/>
                      <a:pt x="16" y="61"/>
                      <a:pt x="0" y="9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0" name="Freeform 176"/>
              <p:cNvSpPr>
                <a:spLocks/>
              </p:cNvSpPr>
              <p:nvPr/>
            </p:nvSpPr>
            <p:spPr bwMode="auto">
              <a:xfrm>
                <a:off x="7178675" y="1128713"/>
                <a:ext cx="138113" cy="112713"/>
              </a:xfrm>
              <a:custGeom>
                <a:avLst/>
                <a:gdLst/>
                <a:ahLst/>
                <a:cxnLst>
                  <a:cxn ang="0">
                    <a:pos x="30" y="39"/>
                  </a:cxn>
                  <a:cxn ang="0">
                    <a:pos x="0" y="60"/>
                  </a:cxn>
                  <a:cxn ang="0">
                    <a:pos x="7" y="70"/>
                  </a:cxn>
                  <a:cxn ang="0">
                    <a:pos x="37" y="49"/>
                  </a:cxn>
                  <a:cxn ang="0">
                    <a:pos x="86" y="9"/>
                  </a:cxn>
                  <a:cxn ang="0">
                    <a:pos x="78" y="0"/>
                  </a:cxn>
                  <a:cxn ang="0">
                    <a:pos x="30" y="39"/>
                  </a:cxn>
                </a:cxnLst>
                <a:rect l="0" t="0" r="r" b="b"/>
                <a:pathLst>
                  <a:path w="86" h="70">
                    <a:moveTo>
                      <a:pt x="30" y="39"/>
                    </a:moveTo>
                    <a:cubicBezTo>
                      <a:pt x="21" y="47"/>
                      <a:pt x="10" y="54"/>
                      <a:pt x="0" y="60"/>
                    </a:cubicBezTo>
                    <a:cubicBezTo>
                      <a:pt x="7" y="70"/>
                      <a:pt x="7" y="70"/>
                      <a:pt x="7" y="70"/>
                    </a:cubicBezTo>
                    <a:cubicBezTo>
                      <a:pt x="17" y="64"/>
                      <a:pt x="27" y="56"/>
                      <a:pt x="37" y="49"/>
                    </a:cubicBezTo>
                    <a:cubicBezTo>
                      <a:pt x="54" y="36"/>
                      <a:pt x="71" y="23"/>
                      <a:pt x="86" y="9"/>
                    </a:cubicBezTo>
                    <a:cubicBezTo>
                      <a:pt x="78" y="0"/>
                      <a:pt x="78" y="0"/>
                      <a:pt x="78" y="0"/>
                    </a:cubicBezTo>
                    <a:cubicBezTo>
                      <a:pt x="63" y="14"/>
                      <a:pt x="47" y="27"/>
                      <a:pt x="30" y="3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1" name="Freeform 177"/>
              <p:cNvSpPr>
                <a:spLocks/>
              </p:cNvSpPr>
              <p:nvPr/>
            </p:nvSpPr>
            <p:spPr bwMode="auto">
              <a:xfrm>
                <a:off x="7472363" y="755650"/>
                <a:ext cx="76200" cy="153988"/>
              </a:xfrm>
              <a:custGeom>
                <a:avLst/>
                <a:gdLst/>
                <a:ahLst/>
                <a:cxnLst>
                  <a:cxn ang="0">
                    <a:pos x="0" y="91"/>
                  </a:cxn>
                  <a:cxn ang="0">
                    <a:pos x="11" y="96"/>
                  </a:cxn>
                  <a:cxn ang="0">
                    <a:pos x="47" y="3"/>
                  </a:cxn>
                  <a:cxn ang="0">
                    <a:pos x="36" y="0"/>
                  </a:cxn>
                  <a:cxn ang="0">
                    <a:pos x="0" y="91"/>
                  </a:cxn>
                </a:cxnLst>
                <a:rect l="0" t="0" r="r" b="b"/>
                <a:pathLst>
                  <a:path w="47" h="96">
                    <a:moveTo>
                      <a:pt x="0" y="91"/>
                    </a:moveTo>
                    <a:cubicBezTo>
                      <a:pt x="11" y="96"/>
                      <a:pt x="11" y="96"/>
                      <a:pt x="11" y="96"/>
                    </a:cubicBezTo>
                    <a:cubicBezTo>
                      <a:pt x="26" y="67"/>
                      <a:pt x="38" y="35"/>
                      <a:pt x="47" y="3"/>
                    </a:cubicBezTo>
                    <a:cubicBezTo>
                      <a:pt x="36" y="0"/>
                      <a:pt x="36" y="0"/>
                      <a:pt x="36" y="0"/>
                    </a:cubicBezTo>
                    <a:cubicBezTo>
                      <a:pt x="27" y="31"/>
                      <a:pt x="14" y="62"/>
                      <a:pt x="0" y="91"/>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2" name="Freeform 178"/>
              <p:cNvSpPr>
                <a:spLocks/>
              </p:cNvSpPr>
              <p:nvPr/>
            </p:nvSpPr>
            <p:spPr bwMode="auto">
              <a:xfrm>
                <a:off x="7545388" y="536575"/>
                <a:ext cx="38100" cy="161925"/>
              </a:xfrm>
              <a:custGeom>
                <a:avLst/>
                <a:gdLst/>
                <a:ahLst/>
                <a:cxnLst>
                  <a:cxn ang="0">
                    <a:pos x="12" y="0"/>
                  </a:cxn>
                  <a:cxn ang="0">
                    <a:pos x="0" y="98"/>
                  </a:cxn>
                  <a:cxn ang="0">
                    <a:pos x="12" y="100"/>
                  </a:cxn>
                  <a:cxn ang="0">
                    <a:pos x="24" y="1"/>
                  </a:cxn>
                  <a:cxn ang="0">
                    <a:pos x="12" y="0"/>
                  </a:cxn>
                </a:cxnLst>
                <a:rect l="0" t="0" r="r" b="b"/>
                <a:pathLst>
                  <a:path w="24" h="100">
                    <a:moveTo>
                      <a:pt x="12" y="0"/>
                    </a:moveTo>
                    <a:cubicBezTo>
                      <a:pt x="11" y="33"/>
                      <a:pt x="7" y="66"/>
                      <a:pt x="0" y="98"/>
                    </a:cubicBezTo>
                    <a:cubicBezTo>
                      <a:pt x="12" y="100"/>
                      <a:pt x="12" y="100"/>
                      <a:pt x="12" y="100"/>
                    </a:cubicBezTo>
                    <a:cubicBezTo>
                      <a:pt x="19" y="68"/>
                      <a:pt x="23" y="34"/>
                      <a:pt x="24" y="1"/>
                    </a:cubicBezTo>
                    <a:lnTo>
                      <a:pt x="12" y="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3" name="Freeform 179"/>
              <p:cNvSpPr>
                <a:spLocks/>
              </p:cNvSpPr>
              <p:nvPr/>
            </p:nvSpPr>
            <p:spPr bwMode="auto">
              <a:xfrm>
                <a:off x="6978650" y="1257300"/>
                <a:ext cx="153988" cy="77788"/>
              </a:xfrm>
              <a:custGeom>
                <a:avLst/>
                <a:gdLst/>
                <a:ahLst/>
                <a:cxnLst>
                  <a:cxn ang="0">
                    <a:pos x="0" y="36"/>
                  </a:cxn>
                  <a:cxn ang="0">
                    <a:pos x="3" y="48"/>
                  </a:cxn>
                  <a:cxn ang="0">
                    <a:pos x="96" y="10"/>
                  </a:cxn>
                  <a:cxn ang="0">
                    <a:pos x="90" y="0"/>
                  </a:cxn>
                  <a:cxn ang="0">
                    <a:pos x="0" y="36"/>
                  </a:cxn>
                </a:cxnLst>
                <a:rect l="0" t="0" r="r" b="b"/>
                <a:pathLst>
                  <a:path w="96" h="48">
                    <a:moveTo>
                      <a:pt x="0" y="36"/>
                    </a:moveTo>
                    <a:cubicBezTo>
                      <a:pt x="3" y="48"/>
                      <a:pt x="3" y="48"/>
                      <a:pt x="3" y="48"/>
                    </a:cubicBezTo>
                    <a:cubicBezTo>
                      <a:pt x="35" y="39"/>
                      <a:pt x="66" y="26"/>
                      <a:pt x="96" y="10"/>
                    </a:cubicBezTo>
                    <a:cubicBezTo>
                      <a:pt x="90" y="0"/>
                      <a:pt x="90" y="0"/>
                      <a:pt x="90" y="0"/>
                    </a:cubicBezTo>
                    <a:cubicBezTo>
                      <a:pt x="61" y="15"/>
                      <a:pt x="31" y="28"/>
                      <a:pt x="0" y="3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4" name="Freeform 180"/>
              <p:cNvSpPr>
                <a:spLocks/>
              </p:cNvSpPr>
              <p:nvPr/>
            </p:nvSpPr>
            <p:spPr bwMode="auto">
              <a:xfrm>
                <a:off x="7466013" y="103188"/>
                <a:ext cx="79375" cy="153988"/>
              </a:xfrm>
              <a:custGeom>
                <a:avLst/>
                <a:gdLst/>
                <a:ahLst/>
                <a:cxnLst>
                  <a:cxn ang="0">
                    <a:pos x="49" y="92"/>
                  </a:cxn>
                  <a:cxn ang="0">
                    <a:pos x="11" y="0"/>
                  </a:cxn>
                  <a:cxn ang="0">
                    <a:pos x="0" y="5"/>
                  </a:cxn>
                  <a:cxn ang="0">
                    <a:pos x="38" y="96"/>
                  </a:cxn>
                  <a:cxn ang="0">
                    <a:pos x="49" y="92"/>
                  </a:cxn>
                </a:cxnLst>
                <a:rect l="0" t="0" r="r" b="b"/>
                <a:pathLst>
                  <a:path w="49" h="96">
                    <a:moveTo>
                      <a:pt x="49" y="92"/>
                    </a:moveTo>
                    <a:cubicBezTo>
                      <a:pt x="40" y="61"/>
                      <a:pt x="27" y="31"/>
                      <a:pt x="11" y="0"/>
                    </a:cubicBezTo>
                    <a:cubicBezTo>
                      <a:pt x="0" y="5"/>
                      <a:pt x="0" y="5"/>
                      <a:pt x="0" y="5"/>
                    </a:cubicBezTo>
                    <a:cubicBezTo>
                      <a:pt x="16" y="36"/>
                      <a:pt x="29" y="65"/>
                      <a:pt x="38" y="96"/>
                    </a:cubicBezTo>
                    <a:lnTo>
                      <a:pt x="49" y="92"/>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5" name="Freeform 181"/>
              <p:cNvSpPr>
                <a:spLocks/>
              </p:cNvSpPr>
              <p:nvPr/>
            </p:nvSpPr>
            <p:spPr bwMode="auto">
              <a:xfrm>
                <a:off x="5872163" y="3879850"/>
                <a:ext cx="114300" cy="136525"/>
              </a:xfrm>
              <a:custGeom>
                <a:avLst/>
                <a:gdLst/>
                <a:ahLst/>
                <a:cxnLst>
                  <a:cxn ang="0">
                    <a:pos x="0" y="76"/>
                  </a:cxn>
                  <a:cxn ang="0">
                    <a:pos x="8" y="85"/>
                  </a:cxn>
                  <a:cxn ang="0">
                    <a:pos x="71" y="7"/>
                  </a:cxn>
                  <a:cxn ang="0">
                    <a:pos x="61" y="0"/>
                  </a:cxn>
                  <a:cxn ang="0">
                    <a:pos x="0" y="76"/>
                  </a:cxn>
                </a:cxnLst>
                <a:rect l="0" t="0" r="r" b="b"/>
                <a:pathLst>
                  <a:path w="71" h="85">
                    <a:moveTo>
                      <a:pt x="0" y="76"/>
                    </a:moveTo>
                    <a:cubicBezTo>
                      <a:pt x="8" y="85"/>
                      <a:pt x="8" y="85"/>
                      <a:pt x="8" y="85"/>
                    </a:cubicBezTo>
                    <a:cubicBezTo>
                      <a:pt x="32" y="61"/>
                      <a:pt x="53" y="34"/>
                      <a:pt x="71" y="7"/>
                    </a:cubicBezTo>
                    <a:cubicBezTo>
                      <a:pt x="61" y="0"/>
                      <a:pt x="61" y="0"/>
                      <a:pt x="61" y="0"/>
                    </a:cubicBezTo>
                    <a:cubicBezTo>
                      <a:pt x="44" y="27"/>
                      <a:pt x="23" y="53"/>
                      <a:pt x="0" y="76"/>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6" name="Freeform 182"/>
              <p:cNvSpPr>
                <a:spLocks/>
              </p:cNvSpPr>
              <p:nvPr/>
            </p:nvSpPr>
            <p:spPr bwMode="auto">
              <a:xfrm>
                <a:off x="7346950" y="957263"/>
                <a:ext cx="111125" cy="139700"/>
              </a:xfrm>
              <a:custGeom>
                <a:avLst/>
                <a:gdLst/>
                <a:ahLst/>
                <a:cxnLst>
                  <a:cxn ang="0">
                    <a:pos x="0" y="79"/>
                  </a:cxn>
                  <a:cxn ang="0">
                    <a:pos x="9" y="87"/>
                  </a:cxn>
                  <a:cxn ang="0">
                    <a:pos x="69" y="7"/>
                  </a:cxn>
                  <a:cxn ang="0">
                    <a:pos x="59" y="0"/>
                  </a:cxn>
                  <a:cxn ang="0">
                    <a:pos x="0" y="79"/>
                  </a:cxn>
                </a:cxnLst>
                <a:rect l="0" t="0" r="r" b="b"/>
                <a:pathLst>
                  <a:path w="69" h="87">
                    <a:moveTo>
                      <a:pt x="0" y="79"/>
                    </a:moveTo>
                    <a:cubicBezTo>
                      <a:pt x="9" y="87"/>
                      <a:pt x="9" y="87"/>
                      <a:pt x="9" y="87"/>
                    </a:cubicBezTo>
                    <a:cubicBezTo>
                      <a:pt x="31" y="62"/>
                      <a:pt x="52" y="35"/>
                      <a:pt x="69" y="7"/>
                    </a:cubicBezTo>
                    <a:cubicBezTo>
                      <a:pt x="59" y="0"/>
                      <a:pt x="59" y="0"/>
                      <a:pt x="59" y="0"/>
                    </a:cubicBezTo>
                    <a:cubicBezTo>
                      <a:pt x="42" y="28"/>
                      <a:pt x="22" y="55"/>
                      <a:pt x="0" y="7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7" name="Freeform 183"/>
              <p:cNvSpPr>
                <a:spLocks/>
              </p:cNvSpPr>
              <p:nvPr/>
            </p:nvSpPr>
            <p:spPr bwMode="auto">
              <a:xfrm>
                <a:off x="6327775" y="1228725"/>
                <a:ext cx="153988" cy="80963"/>
              </a:xfrm>
              <a:custGeom>
                <a:avLst/>
                <a:gdLst/>
                <a:ahLst/>
                <a:cxnLst>
                  <a:cxn ang="0">
                    <a:pos x="0" y="10"/>
                  </a:cxn>
                  <a:cxn ang="0">
                    <a:pos x="92" y="50"/>
                  </a:cxn>
                  <a:cxn ang="0">
                    <a:pos x="96" y="39"/>
                  </a:cxn>
                  <a:cxn ang="0">
                    <a:pos x="6" y="0"/>
                  </a:cxn>
                  <a:cxn ang="0">
                    <a:pos x="0" y="10"/>
                  </a:cxn>
                </a:cxnLst>
                <a:rect l="0" t="0" r="r" b="b"/>
                <a:pathLst>
                  <a:path w="96" h="50">
                    <a:moveTo>
                      <a:pt x="0" y="10"/>
                    </a:moveTo>
                    <a:cubicBezTo>
                      <a:pt x="31" y="26"/>
                      <a:pt x="61" y="39"/>
                      <a:pt x="92" y="50"/>
                    </a:cubicBezTo>
                    <a:cubicBezTo>
                      <a:pt x="96" y="39"/>
                      <a:pt x="96" y="39"/>
                      <a:pt x="96" y="39"/>
                    </a:cubicBezTo>
                    <a:cubicBezTo>
                      <a:pt x="66" y="28"/>
                      <a:pt x="36" y="15"/>
                      <a:pt x="6" y="0"/>
                    </a:cubicBezTo>
                    <a:lnTo>
                      <a:pt x="0" y="1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8" name="Freeform 184"/>
              <p:cNvSpPr>
                <a:spLocks/>
              </p:cNvSpPr>
              <p:nvPr/>
            </p:nvSpPr>
            <p:spPr bwMode="auto">
              <a:xfrm>
                <a:off x="3408363" y="3967163"/>
                <a:ext cx="138113" cy="114300"/>
              </a:xfrm>
              <a:custGeom>
                <a:avLst/>
                <a:gdLst/>
                <a:ahLst/>
                <a:cxnLst>
                  <a:cxn ang="0">
                    <a:pos x="86" y="10"/>
                  </a:cxn>
                  <a:cxn ang="0">
                    <a:pos x="79" y="0"/>
                  </a:cxn>
                  <a:cxn ang="0">
                    <a:pos x="0" y="62"/>
                  </a:cxn>
                  <a:cxn ang="0">
                    <a:pos x="9" y="71"/>
                  </a:cxn>
                  <a:cxn ang="0">
                    <a:pos x="86" y="10"/>
                  </a:cxn>
                </a:cxnLst>
                <a:rect l="0" t="0" r="r" b="b"/>
                <a:pathLst>
                  <a:path w="86" h="71">
                    <a:moveTo>
                      <a:pt x="86" y="10"/>
                    </a:moveTo>
                    <a:cubicBezTo>
                      <a:pt x="79" y="0"/>
                      <a:pt x="79" y="0"/>
                      <a:pt x="79" y="0"/>
                    </a:cubicBezTo>
                    <a:cubicBezTo>
                      <a:pt x="51" y="18"/>
                      <a:pt x="24" y="39"/>
                      <a:pt x="0" y="62"/>
                    </a:cubicBezTo>
                    <a:cubicBezTo>
                      <a:pt x="9" y="71"/>
                      <a:pt x="9" y="71"/>
                      <a:pt x="9" y="71"/>
                    </a:cubicBezTo>
                    <a:cubicBezTo>
                      <a:pt x="32" y="48"/>
                      <a:pt x="58" y="28"/>
                      <a:pt x="86" y="10"/>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29" name="Freeform 185"/>
              <p:cNvSpPr>
                <a:spLocks/>
              </p:cNvSpPr>
              <p:nvPr/>
            </p:nvSpPr>
            <p:spPr bwMode="auto">
              <a:xfrm>
                <a:off x="3592513" y="3878263"/>
                <a:ext cx="155575" cy="74613"/>
              </a:xfrm>
              <a:custGeom>
                <a:avLst/>
                <a:gdLst/>
                <a:ahLst/>
                <a:cxnLst>
                  <a:cxn ang="0">
                    <a:pos x="87" y="14"/>
                  </a:cxn>
                  <a:cxn ang="0">
                    <a:pos x="97" y="11"/>
                  </a:cxn>
                  <a:cxn ang="0">
                    <a:pos x="93" y="0"/>
                  </a:cxn>
                  <a:cxn ang="0">
                    <a:pos x="84" y="3"/>
                  </a:cxn>
                  <a:cxn ang="0">
                    <a:pos x="0" y="36"/>
                  </a:cxn>
                  <a:cxn ang="0">
                    <a:pos x="6" y="47"/>
                  </a:cxn>
                  <a:cxn ang="0">
                    <a:pos x="87" y="14"/>
                  </a:cxn>
                </a:cxnLst>
                <a:rect l="0" t="0" r="r" b="b"/>
                <a:pathLst>
                  <a:path w="97" h="47">
                    <a:moveTo>
                      <a:pt x="87" y="14"/>
                    </a:moveTo>
                    <a:cubicBezTo>
                      <a:pt x="90" y="13"/>
                      <a:pt x="94" y="12"/>
                      <a:pt x="97" y="11"/>
                    </a:cubicBezTo>
                    <a:cubicBezTo>
                      <a:pt x="93" y="0"/>
                      <a:pt x="93" y="0"/>
                      <a:pt x="93" y="0"/>
                    </a:cubicBezTo>
                    <a:cubicBezTo>
                      <a:pt x="90" y="1"/>
                      <a:pt x="87" y="2"/>
                      <a:pt x="84" y="3"/>
                    </a:cubicBezTo>
                    <a:cubicBezTo>
                      <a:pt x="55" y="11"/>
                      <a:pt x="27" y="23"/>
                      <a:pt x="0" y="36"/>
                    </a:cubicBezTo>
                    <a:cubicBezTo>
                      <a:pt x="6" y="47"/>
                      <a:pt x="6" y="47"/>
                      <a:pt x="6" y="47"/>
                    </a:cubicBezTo>
                    <a:cubicBezTo>
                      <a:pt x="31" y="34"/>
                      <a:pt x="59" y="23"/>
                      <a:pt x="87" y="1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0" name="Freeform 186"/>
              <p:cNvSpPr>
                <a:spLocks/>
              </p:cNvSpPr>
              <p:nvPr/>
            </p:nvSpPr>
            <p:spPr bwMode="auto">
              <a:xfrm>
                <a:off x="3271838" y="4116388"/>
                <a:ext cx="107950" cy="139700"/>
              </a:xfrm>
              <a:custGeom>
                <a:avLst/>
                <a:gdLst/>
                <a:ahLst/>
                <a:cxnLst>
                  <a:cxn ang="0">
                    <a:pos x="67" y="8"/>
                  </a:cxn>
                  <a:cxn ang="0">
                    <a:pos x="58" y="0"/>
                  </a:cxn>
                  <a:cxn ang="0">
                    <a:pos x="0" y="81"/>
                  </a:cxn>
                  <a:cxn ang="0">
                    <a:pos x="10" y="87"/>
                  </a:cxn>
                  <a:cxn ang="0">
                    <a:pos x="67" y="8"/>
                  </a:cxn>
                </a:cxnLst>
                <a:rect l="0" t="0" r="r" b="b"/>
                <a:pathLst>
                  <a:path w="67" h="87">
                    <a:moveTo>
                      <a:pt x="67" y="8"/>
                    </a:moveTo>
                    <a:cubicBezTo>
                      <a:pt x="58" y="0"/>
                      <a:pt x="58" y="0"/>
                      <a:pt x="58" y="0"/>
                    </a:cubicBezTo>
                    <a:cubicBezTo>
                      <a:pt x="36" y="25"/>
                      <a:pt x="17" y="52"/>
                      <a:pt x="0" y="81"/>
                    </a:cubicBezTo>
                    <a:cubicBezTo>
                      <a:pt x="10" y="87"/>
                      <a:pt x="10" y="87"/>
                      <a:pt x="10" y="87"/>
                    </a:cubicBezTo>
                    <a:cubicBezTo>
                      <a:pt x="27" y="59"/>
                      <a:pt x="46" y="32"/>
                      <a:pt x="67" y="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1" name="Freeform 187"/>
              <p:cNvSpPr>
                <a:spLocks/>
              </p:cNvSpPr>
              <p:nvPr/>
            </p:nvSpPr>
            <p:spPr bwMode="auto">
              <a:xfrm>
                <a:off x="3182938" y="4303713"/>
                <a:ext cx="76200" cy="157163"/>
              </a:xfrm>
              <a:custGeom>
                <a:avLst/>
                <a:gdLst/>
                <a:ahLst/>
                <a:cxnLst>
                  <a:cxn ang="0">
                    <a:pos x="17" y="79"/>
                  </a:cxn>
                  <a:cxn ang="0">
                    <a:pos x="47" y="5"/>
                  </a:cxn>
                  <a:cxn ang="0">
                    <a:pos x="36" y="0"/>
                  </a:cxn>
                  <a:cxn ang="0">
                    <a:pos x="6" y="75"/>
                  </a:cxn>
                  <a:cxn ang="0">
                    <a:pos x="0" y="94"/>
                  </a:cxn>
                  <a:cxn ang="0">
                    <a:pos x="12" y="97"/>
                  </a:cxn>
                  <a:cxn ang="0">
                    <a:pos x="17" y="79"/>
                  </a:cxn>
                </a:cxnLst>
                <a:rect l="0" t="0" r="r" b="b"/>
                <a:pathLst>
                  <a:path w="47" h="97">
                    <a:moveTo>
                      <a:pt x="17" y="79"/>
                    </a:moveTo>
                    <a:cubicBezTo>
                      <a:pt x="25" y="53"/>
                      <a:pt x="35" y="29"/>
                      <a:pt x="47" y="5"/>
                    </a:cubicBezTo>
                    <a:cubicBezTo>
                      <a:pt x="36" y="0"/>
                      <a:pt x="36" y="0"/>
                      <a:pt x="36" y="0"/>
                    </a:cubicBezTo>
                    <a:cubicBezTo>
                      <a:pt x="24" y="24"/>
                      <a:pt x="14" y="49"/>
                      <a:pt x="6" y="75"/>
                    </a:cubicBezTo>
                    <a:cubicBezTo>
                      <a:pt x="4" y="81"/>
                      <a:pt x="2" y="87"/>
                      <a:pt x="0" y="94"/>
                    </a:cubicBezTo>
                    <a:cubicBezTo>
                      <a:pt x="12" y="97"/>
                      <a:pt x="12" y="97"/>
                      <a:pt x="12" y="97"/>
                    </a:cubicBezTo>
                    <a:cubicBezTo>
                      <a:pt x="13" y="91"/>
                      <a:pt x="15" y="85"/>
                      <a:pt x="17" y="79"/>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2" name="Freeform 188"/>
              <p:cNvSpPr>
                <a:spLocks/>
              </p:cNvSpPr>
              <p:nvPr/>
            </p:nvSpPr>
            <p:spPr bwMode="auto">
              <a:xfrm>
                <a:off x="4027488" y="3836988"/>
                <a:ext cx="160338" cy="39688"/>
              </a:xfrm>
              <a:custGeom>
                <a:avLst/>
                <a:gdLst/>
                <a:ahLst/>
                <a:cxnLst>
                  <a:cxn ang="0">
                    <a:pos x="100" y="13"/>
                  </a:cxn>
                  <a:cxn ang="0">
                    <a:pos x="1" y="0"/>
                  </a:cxn>
                  <a:cxn ang="0">
                    <a:pos x="0" y="12"/>
                  </a:cxn>
                  <a:cxn ang="0">
                    <a:pos x="97" y="24"/>
                  </a:cxn>
                  <a:cxn ang="0">
                    <a:pos x="100" y="13"/>
                  </a:cxn>
                </a:cxnLst>
                <a:rect l="0" t="0" r="r" b="b"/>
                <a:pathLst>
                  <a:path w="100" h="24">
                    <a:moveTo>
                      <a:pt x="100" y="13"/>
                    </a:moveTo>
                    <a:cubicBezTo>
                      <a:pt x="66" y="5"/>
                      <a:pt x="34" y="1"/>
                      <a:pt x="1" y="0"/>
                    </a:cubicBezTo>
                    <a:cubicBezTo>
                      <a:pt x="0" y="12"/>
                      <a:pt x="0" y="12"/>
                      <a:pt x="0" y="12"/>
                    </a:cubicBezTo>
                    <a:cubicBezTo>
                      <a:pt x="33" y="13"/>
                      <a:pt x="64" y="17"/>
                      <a:pt x="97" y="24"/>
                    </a:cubicBezTo>
                    <a:lnTo>
                      <a:pt x="100" y="13"/>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3" name="Freeform 189"/>
              <p:cNvSpPr>
                <a:spLocks/>
              </p:cNvSpPr>
              <p:nvPr/>
            </p:nvSpPr>
            <p:spPr bwMode="auto">
              <a:xfrm>
                <a:off x="3803650" y="3836988"/>
                <a:ext cx="161925" cy="42863"/>
              </a:xfrm>
              <a:custGeom>
                <a:avLst/>
                <a:gdLst/>
                <a:ahLst/>
                <a:cxnLst>
                  <a:cxn ang="0">
                    <a:pos x="100" y="12"/>
                  </a:cxn>
                  <a:cxn ang="0">
                    <a:pos x="99" y="0"/>
                  </a:cxn>
                  <a:cxn ang="0">
                    <a:pos x="0" y="15"/>
                  </a:cxn>
                  <a:cxn ang="0">
                    <a:pos x="3" y="26"/>
                  </a:cxn>
                  <a:cxn ang="0">
                    <a:pos x="100" y="12"/>
                  </a:cxn>
                </a:cxnLst>
                <a:rect l="0" t="0" r="r" b="b"/>
                <a:pathLst>
                  <a:path w="100" h="26">
                    <a:moveTo>
                      <a:pt x="100" y="12"/>
                    </a:moveTo>
                    <a:cubicBezTo>
                      <a:pt x="99" y="0"/>
                      <a:pt x="99" y="0"/>
                      <a:pt x="99" y="0"/>
                    </a:cubicBezTo>
                    <a:cubicBezTo>
                      <a:pt x="67" y="2"/>
                      <a:pt x="35" y="7"/>
                      <a:pt x="0" y="15"/>
                    </a:cubicBezTo>
                    <a:cubicBezTo>
                      <a:pt x="3" y="26"/>
                      <a:pt x="3" y="26"/>
                      <a:pt x="3" y="26"/>
                    </a:cubicBezTo>
                    <a:cubicBezTo>
                      <a:pt x="37" y="19"/>
                      <a:pt x="68" y="14"/>
                      <a:pt x="100" y="12"/>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4" name="Freeform 190"/>
              <p:cNvSpPr>
                <a:spLocks/>
              </p:cNvSpPr>
              <p:nvPr/>
            </p:nvSpPr>
            <p:spPr bwMode="auto">
              <a:xfrm>
                <a:off x="3154363" y="4518025"/>
                <a:ext cx="33338" cy="160338"/>
              </a:xfrm>
              <a:custGeom>
                <a:avLst/>
                <a:gdLst/>
                <a:ahLst/>
                <a:cxnLst>
                  <a:cxn ang="0">
                    <a:pos x="13" y="100"/>
                  </a:cxn>
                  <a:cxn ang="0">
                    <a:pos x="12" y="91"/>
                  </a:cxn>
                  <a:cxn ang="0">
                    <a:pos x="21" y="2"/>
                  </a:cxn>
                  <a:cxn ang="0">
                    <a:pos x="9" y="0"/>
                  </a:cxn>
                  <a:cxn ang="0">
                    <a:pos x="0" y="91"/>
                  </a:cxn>
                  <a:cxn ang="0">
                    <a:pos x="1" y="100"/>
                  </a:cxn>
                  <a:cxn ang="0">
                    <a:pos x="13" y="100"/>
                  </a:cxn>
                </a:cxnLst>
                <a:rect l="0" t="0" r="r" b="b"/>
                <a:pathLst>
                  <a:path w="21" h="100">
                    <a:moveTo>
                      <a:pt x="13" y="100"/>
                    </a:moveTo>
                    <a:cubicBezTo>
                      <a:pt x="13" y="97"/>
                      <a:pt x="12" y="94"/>
                      <a:pt x="12" y="91"/>
                    </a:cubicBezTo>
                    <a:cubicBezTo>
                      <a:pt x="13" y="61"/>
                      <a:pt x="15" y="31"/>
                      <a:pt x="21" y="2"/>
                    </a:cubicBezTo>
                    <a:cubicBezTo>
                      <a:pt x="9" y="0"/>
                      <a:pt x="9" y="0"/>
                      <a:pt x="9" y="0"/>
                    </a:cubicBezTo>
                    <a:cubicBezTo>
                      <a:pt x="3" y="29"/>
                      <a:pt x="1" y="60"/>
                      <a:pt x="0" y="91"/>
                    </a:cubicBezTo>
                    <a:cubicBezTo>
                      <a:pt x="0" y="94"/>
                      <a:pt x="1" y="97"/>
                      <a:pt x="1" y="100"/>
                    </a:cubicBezTo>
                    <a:lnTo>
                      <a:pt x="13" y="10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5" name="Freeform 191"/>
              <p:cNvSpPr>
                <a:spLocks/>
              </p:cNvSpPr>
              <p:nvPr/>
            </p:nvSpPr>
            <p:spPr bwMode="auto">
              <a:xfrm>
                <a:off x="5699125" y="4044950"/>
                <a:ext cx="139700" cy="111125"/>
              </a:xfrm>
              <a:custGeom>
                <a:avLst/>
                <a:gdLst/>
                <a:ahLst/>
                <a:cxnLst>
                  <a:cxn ang="0">
                    <a:pos x="0" y="58"/>
                  </a:cxn>
                  <a:cxn ang="0">
                    <a:pos x="6" y="69"/>
                  </a:cxn>
                  <a:cxn ang="0">
                    <a:pos x="87" y="9"/>
                  </a:cxn>
                  <a:cxn ang="0">
                    <a:pos x="79" y="0"/>
                  </a:cxn>
                  <a:cxn ang="0">
                    <a:pos x="0" y="58"/>
                  </a:cxn>
                </a:cxnLst>
                <a:rect l="0" t="0" r="r" b="b"/>
                <a:pathLst>
                  <a:path w="87" h="69">
                    <a:moveTo>
                      <a:pt x="0" y="58"/>
                    </a:moveTo>
                    <a:cubicBezTo>
                      <a:pt x="6" y="69"/>
                      <a:pt x="6" y="69"/>
                      <a:pt x="6" y="69"/>
                    </a:cubicBezTo>
                    <a:cubicBezTo>
                      <a:pt x="35" y="51"/>
                      <a:pt x="62" y="31"/>
                      <a:pt x="87" y="9"/>
                    </a:cubicBezTo>
                    <a:cubicBezTo>
                      <a:pt x="79" y="0"/>
                      <a:pt x="79" y="0"/>
                      <a:pt x="79" y="0"/>
                    </a:cubicBezTo>
                    <a:cubicBezTo>
                      <a:pt x="55" y="22"/>
                      <a:pt x="28" y="41"/>
                      <a:pt x="0" y="58"/>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6" name="Freeform 192"/>
              <p:cNvSpPr>
                <a:spLocks/>
              </p:cNvSpPr>
              <p:nvPr/>
            </p:nvSpPr>
            <p:spPr bwMode="auto">
              <a:xfrm>
                <a:off x="5675313" y="2714625"/>
                <a:ext cx="139700" cy="111125"/>
              </a:xfrm>
              <a:custGeom>
                <a:avLst/>
                <a:gdLst/>
                <a:ahLst/>
                <a:cxnLst>
                  <a:cxn ang="0">
                    <a:pos x="87" y="60"/>
                  </a:cxn>
                  <a:cxn ang="0">
                    <a:pos x="7" y="0"/>
                  </a:cxn>
                  <a:cxn ang="0">
                    <a:pos x="0" y="10"/>
                  </a:cxn>
                  <a:cxn ang="0">
                    <a:pos x="79" y="69"/>
                  </a:cxn>
                  <a:cxn ang="0">
                    <a:pos x="87" y="60"/>
                  </a:cxn>
                </a:cxnLst>
                <a:rect l="0" t="0" r="r" b="b"/>
                <a:pathLst>
                  <a:path w="87" h="69">
                    <a:moveTo>
                      <a:pt x="87" y="60"/>
                    </a:moveTo>
                    <a:cubicBezTo>
                      <a:pt x="63" y="39"/>
                      <a:pt x="37" y="19"/>
                      <a:pt x="7" y="0"/>
                    </a:cubicBezTo>
                    <a:cubicBezTo>
                      <a:pt x="0" y="10"/>
                      <a:pt x="0" y="10"/>
                      <a:pt x="0" y="10"/>
                    </a:cubicBezTo>
                    <a:cubicBezTo>
                      <a:pt x="30" y="29"/>
                      <a:pt x="55" y="48"/>
                      <a:pt x="79" y="69"/>
                    </a:cubicBezTo>
                    <a:lnTo>
                      <a:pt x="87" y="60"/>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7" name="Freeform 193"/>
              <p:cNvSpPr>
                <a:spLocks/>
              </p:cNvSpPr>
              <p:nvPr/>
            </p:nvSpPr>
            <p:spPr bwMode="auto">
              <a:xfrm>
                <a:off x="5846763" y="2855913"/>
                <a:ext cx="117475" cy="133350"/>
              </a:xfrm>
              <a:custGeom>
                <a:avLst/>
                <a:gdLst/>
                <a:ahLst/>
                <a:cxnLst>
                  <a:cxn ang="0">
                    <a:pos x="73" y="76"/>
                  </a:cxn>
                  <a:cxn ang="0">
                    <a:pos x="22" y="14"/>
                  </a:cxn>
                  <a:cxn ang="0">
                    <a:pos x="9" y="0"/>
                  </a:cxn>
                  <a:cxn ang="0">
                    <a:pos x="0" y="8"/>
                  </a:cxn>
                  <a:cxn ang="0">
                    <a:pos x="14" y="22"/>
                  </a:cxn>
                  <a:cxn ang="0">
                    <a:pos x="63" y="83"/>
                  </a:cxn>
                  <a:cxn ang="0">
                    <a:pos x="73" y="76"/>
                  </a:cxn>
                </a:cxnLst>
                <a:rect l="0" t="0" r="r" b="b"/>
                <a:pathLst>
                  <a:path w="73" h="83">
                    <a:moveTo>
                      <a:pt x="73" y="76"/>
                    </a:moveTo>
                    <a:cubicBezTo>
                      <a:pt x="58" y="55"/>
                      <a:pt x="41" y="34"/>
                      <a:pt x="22" y="14"/>
                    </a:cubicBezTo>
                    <a:cubicBezTo>
                      <a:pt x="18" y="9"/>
                      <a:pt x="13" y="4"/>
                      <a:pt x="9" y="0"/>
                    </a:cubicBezTo>
                    <a:cubicBezTo>
                      <a:pt x="0" y="8"/>
                      <a:pt x="0" y="8"/>
                      <a:pt x="0" y="8"/>
                    </a:cubicBezTo>
                    <a:cubicBezTo>
                      <a:pt x="5" y="12"/>
                      <a:pt x="9" y="17"/>
                      <a:pt x="14" y="22"/>
                    </a:cubicBezTo>
                    <a:cubicBezTo>
                      <a:pt x="32" y="41"/>
                      <a:pt x="48" y="62"/>
                      <a:pt x="63" y="83"/>
                    </a:cubicBezTo>
                    <a:lnTo>
                      <a:pt x="73" y="76"/>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8" name="Freeform 194"/>
              <p:cNvSpPr>
                <a:spLocks/>
              </p:cNvSpPr>
              <p:nvPr/>
            </p:nvSpPr>
            <p:spPr bwMode="auto">
              <a:xfrm>
                <a:off x="5513388" y="885825"/>
                <a:ext cx="161925" cy="44450"/>
              </a:xfrm>
              <a:custGeom>
                <a:avLst/>
                <a:gdLst/>
                <a:ahLst/>
                <a:cxnLst>
                  <a:cxn ang="0">
                    <a:pos x="0" y="12"/>
                  </a:cxn>
                  <a:cxn ang="0">
                    <a:pos x="97" y="27"/>
                  </a:cxn>
                  <a:cxn ang="0">
                    <a:pos x="100" y="15"/>
                  </a:cxn>
                  <a:cxn ang="0">
                    <a:pos x="1" y="0"/>
                  </a:cxn>
                  <a:cxn ang="0">
                    <a:pos x="0" y="12"/>
                  </a:cxn>
                </a:cxnLst>
                <a:rect l="0" t="0" r="r" b="b"/>
                <a:pathLst>
                  <a:path w="100" h="27">
                    <a:moveTo>
                      <a:pt x="0" y="12"/>
                    </a:moveTo>
                    <a:cubicBezTo>
                      <a:pt x="33" y="14"/>
                      <a:pt x="66" y="19"/>
                      <a:pt x="97" y="27"/>
                    </a:cubicBezTo>
                    <a:cubicBezTo>
                      <a:pt x="100" y="15"/>
                      <a:pt x="100" y="15"/>
                      <a:pt x="100" y="15"/>
                    </a:cubicBezTo>
                    <a:cubicBezTo>
                      <a:pt x="68" y="7"/>
                      <a:pt x="35" y="2"/>
                      <a:pt x="1" y="0"/>
                    </a:cubicBezTo>
                    <a:lnTo>
                      <a:pt x="0" y="12"/>
                    </a:ln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39" name="Freeform 195"/>
              <p:cNvSpPr>
                <a:spLocks/>
              </p:cNvSpPr>
              <p:nvPr/>
            </p:nvSpPr>
            <p:spPr bwMode="auto">
              <a:xfrm>
                <a:off x="5497513" y="4170363"/>
                <a:ext cx="153988" cy="79375"/>
              </a:xfrm>
              <a:custGeom>
                <a:avLst/>
                <a:gdLst/>
                <a:ahLst/>
                <a:cxnLst>
                  <a:cxn ang="0">
                    <a:pos x="82" y="4"/>
                  </a:cxn>
                  <a:cxn ang="0">
                    <a:pos x="0" y="38"/>
                  </a:cxn>
                  <a:cxn ang="0">
                    <a:pos x="4" y="49"/>
                  </a:cxn>
                  <a:cxn ang="0">
                    <a:pos x="87" y="15"/>
                  </a:cxn>
                  <a:cxn ang="0">
                    <a:pos x="96" y="10"/>
                  </a:cxn>
                  <a:cxn ang="0">
                    <a:pos x="91" y="0"/>
                  </a:cxn>
                  <a:cxn ang="0">
                    <a:pos x="82" y="4"/>
                  </a:cxn>
                </a:cxnLst>
                <a:rect l="0" t="0" r="r" b="b"/>
                <a:pathLst>
                  <a:path w="96" h="49">
                    <a:moveTo>
                      <a:pt x="82" y="4"/>
                    </a:moveTo>
                    <a:cubicBezTo>
                      <a:pt x="55" y="18"/>
                      <a:pt x="28" y="29"/>
                      <a:pt x="0" y="38"/>
                    </a:cubicBezTo>
                    <a:cubicBezTo>
                      <a:pt x="4" y="49"/>
                      <a:pt x="4" y="49"/>
                      <a:pt x="4" y="49"/>
                    </a:cubicBezTo>
                    <a:cubicBezTo>
                      <a:pt x="32" y="40"/>
                      <a:pt x="60" y="29"/>
                      <a:pt x="87" y="15"/>
                    </a:cubicBezTo>
                    <a:cubicBezTo>
                      <a:pt x="90" y="14"/>
                      <a:pt x="93" y="12"/>
                      <a:pt x="96" y="10"/>
                    </a:cubicBezTo>
                    <a:cubicBezTo>
                      <a:pt x="91" y="0"/>
                      <a:pt x="91" y="0"/>
                      <a:pt x="91" y="0"/>
                    </a:cubicBezTo>
                    <a:cubicBezTo>
                      <a:pt x="88" y="1"/>
                      <a:pt x="85" y="3"/>
                      <a:pt x="82" y="4"/>
                    </a:cubicBezTo>
                    <a:close/>
                  </a:path>
                </a:pathLst>
              </a:custGeom>
              <a:solidFill>
                <a:srgbClr val="FFFFFF"/>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grpSp>
        <p:nvGrpSpPr>
          <p:cNvPr id="15" name="Group 327"/>
          <p:cNvGrpSpPr/>
          <p:nvPr/>
        </p:nvGrpSpPr>
        <p:grpSpPr>
          <a:xfrm>
            <a:off x="148311" y="2645952"/>
            <a:ext cx="1910969" cy="1594127"/>
            <a:chOff x="168383" y="2327650"/>
            <a:chExt cx="1433227" cy="1195595"/>
          </a:xfrm>
        </p:grpSpPr>
        <p:sp>
          <p:nvSpPr>
            <p:cNvPr id="316" name="Rounded Rectangle 315"/>
            <p:cNvSpPr/>
            <p:nvPr/>
          </p:nvSpPr>
          <p:spPr>
            <a:xfrm>
              <a:off x="168383" y="2517692"/>
              <a:ext cx="1433227" cy="1005553"/>
            </a:xfrm>
            <a:prstGeom prst="roundRect">
              <a:avLst>
                <a:gd name="adj" fmla="val 8331"/>
              </a:avLst>
            </a:prstGeom>
            <a:solidFill>
              <a:schemeClr val="bg2"/>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19" name="Isosceles Triangle 318"/>
            <p:cNvSpPr/>
            <p:nvPr/>
          </p:nvSpPr>
          <p:spPr>
            <a:xfrm flipH="1">
              <a:off x="771228" y="2327650"/>
              <a:ext cx="227537" cy="19615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6" name="Group 25"/>
            <p:cNvGrpSpPr/>
            <p:nvPr/>
          </p:nvGrpSpPr>
          <p:grpSpPr>
            <a:xfrm>
              <a:off x="183545" y="2635206"/>
              <a:ext cx="1358623" cy="686553"/>
              <a:chOff x="803802" y="1595573"/>
              <a:chExt cx="1418819" cy="686553"/>
            </a:xfrm>
          </p:grpSpPr>
          <p:sp>
            <p:nvSpPr>
              <p:cNvPr id="326" name="Text Placeholder 3"/>
              <p:cNvSpPr txBox="1">
                <a:spLocks/>
              </p:cNvSpPr>
              <p:nvPr/>
            </p:nvSpPr>
            <p:spPr>
              <a:xfrm>
                <a:off x="1191797" y="1595573"/>
                <a:ext cx="64282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chemeClr val="accent1"/>
                    </a:solidFill>
                  </a:rPr>
                  <a:t>概念提出</a:t>
                </a:r>
                <a:endParaRPr lang="en-US" sz="2133" b="1" dirty="0">
                  <a:solidFill>
                    <a:schemeClr val="accent1"/>
                  </a:solidFill>
                </a:endParaRPr>
              </a:p>
            </p:txBody>
          </p:sp>
          <p:sp>
            <p:nvSpPr>
              <p:cNvPr id="327" name="Text Placeholder 3"/>
              <p:cNvSpPr txBox="1">
                <a:spLocks/>
              </p:cNvSpPr>
              <p:nvPr/>
            </p:nvSpPr>
            <p:spPr>
              <a:xfrm>
                <a:off x="803802" y="1805120"/>
                <a:ext cx="1418819" cy="47700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333" dirty="0">
                    <a:solidFill>
                      <a:schemeClr val="bg1">
                        <a:lumMod val="50000"/>
                      </a:schemeClr>
                    </a:solidFill>
                  </a:rPr>
                  <a:t>基于</a:t>
                </a:r>
                <a:r>
                  <a:rPr lang="en-US" altLang="zh-CN" sz="1333" dirty="0">
                    <a:solidFill>
                      <a:schemeClr val="bg1">
                        <a:lumMod val="50000"/>
                      </a:schemeClr>
                    </a:solidFill>
                  </a:rPr>
                  <a:t>SOC</a:t>
                </a:r>
                <a:r>
                  <a:rPr lang="zh-CN" altLang="en-US" sz="1333" dirty="0">
                    <a:solidFill>
                      <a:schemeClr val="bg1">
                        <a:lumMod val="50000"/>
                      </a:schemeClr>
                    </a:solidFill>
                  </a:rPr>
                  <a:t>的设计原理，</a:t>
                </a:r>
                <a:r>
                  <a:rPr lang="en-US" altLang="zh-CN" sz="1400" dirty="0">
                    <a:solidFill>
                      <a:schemeClr val="bg1">
                        <a:lumMod val="50000"/>
                      </a:schemeClr>
                    </a:solidFill>
                  </a:rPr>
                  <a:t> </a:t>
                </a:r>
                <a:r>
                  <a:rPr lang="en-US" altLang="zh-CN" sz="1333" dirty="0" err="1">
                    <a:solidFill>
                      <a:schemeClr val="bg1">
                        <a:lumMod val="50000"/>
                      </a:schemeClr>
                    </a:solidFill>
                  </a:rPr>
                  <a:t>Reenskaug</a:t>
                </a:r>
                <a:r>
                  <a:rPr lang="zh-CN" altLang="en-US" sz="1333" dirty="0">
                    <a:solidFill>
                      <a:schemeClr val="bg1">
                        <a:lumMod val="50000"/>
                      </a:schemeClr>
                    </a:solidFill>
                  </a:rPr>
                  <a:t>教授提出</a:t>
                </a:r>
                <a:r>
                  <a:rPr lang="en-US" altLang="zh-CN" sz="1333" dirty="0">
                    <a:solidFill>
                      <a:schemeClr val="bg1">
                        <a:lumMod val="50000"/>
                      </a:schemeClr>
                    </a:solidFill>
                  </a:rPr>
                  <a:t>TMVE</a:t>
                </a:r>
                <a:endParaRPr lang="en-US" sz="1333" dirty="0">
                  <a:solidFill>
                    <a:schemeClr val="bg1">
                      <a:lumMod val="50000"/>
                    </a:schemeClr>
                  </a:solidFill>
                </a:endParaRPr>
              </a:p>
            </p:txBody>
          </p:sp>
        </p:grpSp>
      </p:grpSp>
      <p:grpSp>
        <p:nvGrpSpPr>
          <p:cNvPr id="17" name="Group 328"/>
          <p:cNvGrpSpPr/>
          <p:nvPr/>
        </p:nvGrpSpPr>
        <p:grpSpPr>
          <a:xfrm>
            <a:off x="1904503" y="4620884"/>
            <a:ext cx="2261246" cy="1950169"/>
            <a:chOff x="168383" y="2327650"/>
            <a:chExt cx="1433227" cy="1195595"/>
          </a:xfrm>
        </p:grpSpPr>
        <p:sp>
          <p:nvSpPr>
            <p:cNvPr id="330" name="Rounded Rectangle 329"/>
            <p:cNvSpPr/>
            <p:nvPr/>
          </p:nvSpPr>
          <p:spPr>
            <a:xfrm>
              <a:off x="168383" y="2517692"/>
              <a:ext cx="1433227" cy="1005553"/>
            </a:xfrm>
            <a:prstGeom prst="roundRect">
              <a:avLst>
                <a:gd name="adj" fmla="val 8331"/>
              </a:avLst>
            </a:prstGeom>
            <a:solidFill>
              <a:schemeClr val="bg2"/>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1" name="Isosceles Triangle 330"/>
            <p:cNvSpPr/>
            <p:nvPr/>
          </p:nvSpPr>
          <p:spPr>
            <a:xfrm flipH="1">
              <a:off x="771228" y="2327650"/>
              <a:ext cx="227537" cy="196153"/>
            </a:xfrm>
            <a:prstGeom prst="triangl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8" name="Group 25"/>
            <p:cNvGrpSpPr/>
            <p:nvPr/>
          </p:nvGrpSpPr>
          <p:grpSpPr>
            <a:xfrm>
              <a:off x="183544" y="2652063"/>
              <a:ext cx="1358622" cy="556945"/>
              <a:chOff x="803802" y="1612430"/>
              <a:chExt cx="1418819" cy="556945"/>
            </a:xfrm>
          </p:grpSpPr>
          <p:sp>
            <p:nvSpPr>
              <p:cNvPr id="333" name="Text Placeholder 3"/>
              <p:cNvSpPr txBox="1">
                <a:spLocks/>
              </p:cNvSpPr>
              <p:nvPr/>
            </p:nvSpPr>
            <p:spPr>
              <a:xfrm>
                <a:off x="808154" y="1612430"/>
                <a:ext cx="1410115" cy="15095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600" b="1" dirty="0">
                    <a:solidFill>
                      <a:srgbClr val="00B050"/>
                    </a:solidFill>
                  </a:rPr>
                  <a:t>经典</a:t>
                </a:r>
                <a:r>
                  <a:rPr lang="en-US" altLang="zh-CN" sz="1600" b="1" dirty="0" err="1">
                    <a:solidFill>
                      <a:srgbClr val="00B050"/>
                    </a:solidFill>
                  </a:rPr>
                  <a:t>MVC&amp;Application</a:t>
                </a:r>
                <a:endParaRPr lang="en-US" sz="2133" b="1" dirty="0">
                  <a:solidFill>
                    <a:srgbClr val="00B050"/>
                  </a:solidFill>
                </a:endParaRPr>
              </a:p>
            </p:txBody>
          </p:sp>
          <p:sp>
            <p:nvSpPr>
              <p:cNvPr id="334" name="Text Placeholder 3"/>
              <p:cNvSpPr txBox="1">
                <a:spLocks/>
              </p:cNvSpPr>
              <p:nvPr/>
            </p:nvSpPr>
            <p:spPr>
              <a:xfrm>
                <a:off x="803802" y="1917868"/>
                <a:ext cx="1418819" cy="25150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333" dirty="0">
                    <a:solidFill>
                      <a:schemeClr val="tx1">
                        <a:lumMod val="50000"/>
                        <a:lumOff val="50000"/>
                      </a:schemeClr>
                    </a:solidFill>
                  </a:rPr>
                  <a:t>本意是服务于</a:t>
                </a:r>
                <a:r>
                  <a:rPr lang="en-US" altLang="zh-CN" sz="1333" dirty="0">
                    <a:solidFill>
                      <a:schemeClr val="tx1">
                        <a:lumMod val="50000"/>
                        <a:lumOff val="50000"/>
                      </a:schemeClr>
                    </a:solidFill>
                  </a:rPr>
                  <a:t>GUI</a:t>
                </a:r>
                <a:r>
                  <a:rPr lang="zh-CN" altLang="en-US" sz="1333" dirty="0">
                    <a:solidFill>
                      <a:schemeClr val="tx1">
                        <a:lumMod val="50000"/>
                        <a:lumOff val="50000"/>
                      </a:schemeClr>
                    </a:solidFill>
                  </a:rPr>
                  <a:t>，</a:t>
                </a:r>
                <a:r>
                  <a:rPr lang="en-US" altLang="zh-CN" sz="1333" dirty="0">
                    <a:solidFill>
                      <a:schemeClr val="tx1">
                        <a:lumMod val="50000"/>
                        <a:lumOff val="50000"/>
                      </a:schemeClr>
                    </a:solidFill>
                  </a:rPr>
                  <a:t>View</a:t>
                </a:r>
                <a:r>
                  <a:rPr lang="zh-CN" altLang="en-US" sz="1333" dirty="0">
                    <a:solidFill>
                      <a:schemeClr val="tx1">
                        <a:lumMod val="50000"/>
                        <a:lumOff val="50000"/>
                      </a:schemeClr>
                    </a:solidFill>
                  </a:rPr>
                  <a:t>和</a:t>
                </a:r>
                <a:r>
                  <a:rPr lang="en-US" altLang="zh-CN" sz="1333" dirty="0">
                    <a:solidFill>
                      <a:schemeClr val="tx1">
                        <a:lumMod val="50000"/>
                        <a:lumOff val="50000"/>
                      </a:schemeClr>
                    </a:solidFill>
                  </a:rPr>
                  <a:t>Controller</a:t>
                </a:r>
                <a:r>
                  <a:rPr lang="zh-CN" altLang="en-US" sz="1333" dirty="0">
                    <a:solidFill>
                      <a:schemeClr val="tx1">
                        <a:lumMod val="50000"/>
                        <a:lumOff val="50000"/>
                      </a:schemeClr>
                    </a:solidFill>
                  </a:rPr>
                  <a:t>往往一一对应</a:t>
                </a:r>
                <a:endParaRPr lang="en-US" sz="1333" dirty="0">
                  <a:solidFill>
                    <a:schemeClr val="tx1">
                      <a:lumMod val="50000"/>
                      <a:lumOff val="50000"/>
                    </a:schemeClr>
                  </a:solidFill>
                </a:endParaRPr>
              </a:p>
            </p:txBody>
          </p:sp>
        </p:grpSp>
      </p:grpSp>
      <p:grpSp>
        <p:nvGrpSpPr>
          <p:cNvPr id="19" name="Group 334"/>
          <p:cNvGrpSpPr/>
          <p:nvPr/>
        </p:nvGrpSpPr>
        <p:grpSpPr>
          <a:xfrm>
            <a:off x="4507665" y="4509501"/>
            <a:ext cx="1910969" cy="1594127"/>
            <a:chOff x="168383" y="2327650"/>
            <a:chExt cx="1433227" cy="1195595"/>
          </a:xfrm>
        </p:grpSpPr>
        <p:sp>
          <p:nvSpPr>
            <p:cNvPr id="336" name="Rounded Rectangle 335"/>
            <p:cNvSpPr/>
            <p:nvPr/>
          </p:nvSpPr>
          <p:spPr>
            <a:xfrm>
              <a:off x="168383" y="2517692"/>
              <a:ext cx="1433227" cy="1005553"/>
            </a:xfrm>
            <a:prstGeom prst="roundRect">
              <a:avLst>
                <a:gd name="adj" fmla="val 8331"/>
              </a:avLst>
            </a:prstGeom>
            <a:solidFill>
              <a:schemeClr val="bg2"/>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37" name="Isosceles Triangle 336"/>
            <p:cNvSpPr/>
            <p:nvPr/>
          </p:nvSpPr>
          <p:spPr>
            <a:xfrm flipH="1">
              <a:off x="771228" y="2327650"/>
              <a:ext cx="227537" cy="196153"/>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0" name="Group 25"/>
            <p:cNvGrpSpPr/>
            <p:nvPr/>
          </p:nvGrpSpPr>
          <p:grpSpPr>
            <a:xfrm>
              <a:off x="183544" y="2635206"/>
              <a:ext cx="1358622" cy="678809"/>
              <a:chOff x="803802" y="1595573"/>
              <a:chExt cx="1418819" cy="678809"/>
            </a:xfrm>
          </p:grpSpPr>
          <p:sp>
            <p:nvSpPr>
              <p:cNvPr id="339" name="Text Placeholder 3"/>
              <p:cNvSpPr txBox="1">
                <a:spLocks/>
              </p:cNvSpPr>
              <p:nvPr/>
            </p:nvSpPr>
            <p:spPr>
              <a:xfrm>
                <a:off x="1348737" y="1595573"/>
                <a:ext cx="328947"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altLang="zh-CN" sz="1600" b="1" dirty="0">
                    <a:solidFill>
                      <a:schemeClr val="accent3"/>
                    </a:solidFill>
                  </a:rPr>
                  <a:t>ASP</a:t>
                </a:r>
                <a:endParaRPr lang="en-US" sz="2133" b="1" dirty="0">
                  <a:solidFill>
                    <a:schemeClr val="accent3"/>
                  </a:solidFill>
                </a:endParaRPr>
              </a:p>
            </p:txBody>
          </p:sp>
          <p:sp>
            <p:nvSpPr>
              <p:cNvPr id="340" name="Text Placeholder 3"/>
              <p:cNvSpPr txBox="1">
                <a:spLocks/>
              </p:cNvSpPr>
              <p:nvPr/>
            </p:nvSpPr>
            <p:spPr>
              <a:xfrm>
                <a:off x="803802" y="1812861"/>
                <a:ext cx="1418819"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333" dirty="0">
                    <a:solidFill>
                      <a:schemeClr val="tx1">
                        <a:lumMod val="50000"/>
                        <a:lumOff val="50000"/>
                      </a:schemeClr>
                    </a:solidFill>
                  </a:rPr>
                  <a:t>There </a:t>
                </a:r>
                <a:r>
                  <a:rPr lang="zh-CN" altLang="en-US" sz="1333" dirty="0">
                    <a:solidFill>
                      <a:schemeClr val="tx1">
                        <a:lumMod val="50000"/>
                        <a:lumOff val="50000"/>
                      </a:schemeClr>
                    </a:solidFill>
                  </a:rPr>
                  <a:t>将</a:t>
                </a:r>
                <a:r>
                  <a:rPr lang="en-US" altLang="zh-CN" sz="1333" dirty="0">
                    <a:solidFill>
                      <a:schemeClr val="tx1">
                        <a:lumMod val="50000"/>
                        <a:lumOff val="50000"/>
                      </a:schemeClr>
                    </a:solidFill>
                  </a:rPr>
                  <a:t>View</a:t>
                </a:r>
                <a:r>
                  <a:rPr lang="zh-CN" altLang="en-US" sz="1333" dirty="0">
                    <a:solidFill>
                      <a:schemeClr val="tx1">
                        <a:lumMod val="50000"/>
                        <a:lumOff val="50000"/>
                      </a:schemeClr>
                    </a:solidFill>
                  </a:rPr>
                  <a:t>和</a:t>
                </a:r>
                <a:r>
                  <a:rPr lang="en-US" altLang="zh-CN" sz="1333" dirty="0">
                    <a:solidFill>
                      <a:schemeClr val="tx1">
                        <a:lumMod val="50000"/>
                        <a:lumOff val="50000"/>
                      </a:schemeClr>
                    </a:solidFill>
                  </a:rPr>
                  <a:t>Model</a:t>
                </a:r>
                <a:r>
                  <a:rPr lang="zh-CN" altLang="en-US" sz="1333" dirty="0">
                    <a:solidFill>
                      <a:schemeClr val="tx1">
                        <a:lumMod val="50000"/>
                        <a:lumOff val="50000"/>
                      </a:schemeClr>
                    </a:solidFill>
                  </a:rPr>
                  <a:t>隔开，由中间人</a:t>
                </a:r>
                <a:r>
                  <a:rPr lang="en-US" altLang="zh-CN" sz="1333" dirty="0">
                    <a:solidFill>
                      <a:schemeClr val="tx1">
                        <a:lumMod val="50000"/>
                        <a:lumOff val="50000"/>
                      </a:schemeClr>
                    </a:solidFill>
                  </a:rPr>
                  <a:t>presenter</a:t>
                </a:r>
                <a:r>
                  <a:rPr lang="zh-CN" altLang="en-US" sz="1333" dirty="0">
                    <a:solidFill>
                      <a:schemeClr val="tx1">
                        <a:lumMod val="50000"/>
                        <a:lumOff val="50000"/>
                      </a:schemeClr>
                    </a:solidFill>
                  </a:rPr>
                  <a:t>帮助通信</a:t>
                </a:r>
                <a:endParaRPr lang="en-US" sz="1333" dirty="0">
                  <a:solidFill>
                    <a:schemeClr val="tx1">
                      <a:lumMod val="50000"/>
                      <a:lumOff val="50000"/>
                    </a:schemeClr>
                  </a:solidFill>
                </a:endParaRPr>
              </a:p>
            </p:txBody>
          </p:sp>
        </p:grpSp>
      </p:grpSp>
      <p:grpSp>
        <p:nvGrpSpPr>
          <p:cNvPr id="21" name="Group 340"/>
          <p:cNvGrpSpPr/>
          <p:nvPr/>
        </p:nvGrpSpPr>
        <p:grpSpPr>
          <a:xfrm>
            <a:off x="6559082" y="3679972"/>
            <a:ext cx="1910969" cy="1594127"/>
            <a:chOff x="168383" y="2327650"/>
            <a:chExt cx="1433227" cy="1195595"/>
          </a:xfrm>
        </p:grpSpPr>
        <p:sp>
          <p:nvSpPr>
            <p:cNvPr id="342" name="Rounded Rectangle 341"/>
            <p:cNvSpPr/>
            <p:nvPr/>
          </p:nvSpPr>
          <p:spPr>
            <a:xfrm>
              <a:off x="168383" y="2517692"/>
              <a:ext cx="1433227" cy="1005553"/>
            </a:xfrm>
            <a:prstGeom prst="roundRect">
              <a:avLst>
                <a:gd name="adj" fmla="val 8331"/>
              </a:avLst>
            </a:prstGeom>
            <a:solidFill>
              <a:schemeClr val="bg2"/>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43" name="Isosceles Triangle 342"/>
            <p:cNvSpPr/>
            <p:nvPr/>
          </p:nvSpPr>
          <p:spPr>
            <a:xfrm flipH="1">
              <a:off x="771228" y="2327650"/>
              <a:ext cx="227537" cy="196153"/>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2" name="Group 25"/>
            <p:cNvGrpSpPr/>
            <p:nvPr/>
          </p:nvGrpSpPr>
          <p:grpSpPr>
            <a:xfrm>
              <a:off x="183544" y="2635206"/>
              <a:ext cx="1358622" cy="678809"/>
              <a:chOff x="803802" y="1595573"/>
              <a:chExt cx="1418819" cy="678809"/>
            </a:xfrm>
          </p:grpSpPr>
          <p:sp>
            <p:nvSpPr>
              <p:cNvPr id="345" name="Text Placeholder 3"/>
              <p:cNvSpPr txBox="1">
                <a:spLocks/>
              </p:cNvSpPr>
              <p:nvPr/>
            </p:nvSpPr>
            <p:spPr>
              <a:xfrm>
                <a:off x="1156017" y="1595573"/>
                <a:ext cx="714391"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altLang="zh-CN" sz="1600" b="1" dirty="0">
                    <a:solidFill>
                      <a:schemeClr val="accent4"/>
                    </a:solidFill>
                  </a:rPr>
                  <a:t>web MVC</a:t>
                </a:r>
                <a:endParaRPr lang="en-US" sz="2133" b="1" dirty="0">
                  <a:solidFill>
                    <a:schemeClr val="accent4"/>
                  </a:solidFill>
                </a:endParaRPr>
              </a:p>
            </p:txBody>
          </p:sp>
          <p:sp>
            <p:nvSpPr>
              <p:cNvPr id="346" name="Text Placeholder 3"/>
              <p:cNvSpPr txBox="1">
                <a:spLocks/>
              </p:cNvSpPr>
              <p:nvPr/>
            </p:nvSpPr>
            <p:spPr>
              <a:xfrm>
                <a:off x="803802" y="1812861"/>
                <a:ext cx="1418819" cy="46152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altLang="zh-CN" sz="1333" dirty="0">
                    <a:solidFill>
                      <a:schemeClr val="tx1">
                        <a:lumMod val="50000"/>
                        <a:lumOff val="50000"/>
                      </a:schemeClr>
                    </a:solidFill>
                  </a:rPr>
                  <a:t>Web</a:t>
                </a:r>
                <a:r>
                  <a:rPr lang="zh-CN" altLang="en-US" sz="1333" dirty="0">
                    <a:solidFill>
                      <a:schemeClr val="tx1">
                        <a:lumMod val="50000"/>
                        <a:lumOff val="50000"/>
                      </a:schemeClr>
                    </a:solidFill>
                  </a:rPr>
                  <a:t>时代到来，让</a:t>
                </a:r>
                <a:r>
                  <a:rPr lang="en-US" altLang="zh-CN" sz="1333" dirty="0">
                    <a:solidFill>
                      <a:schemeClr val="tx1">
                        <a:lumMod val="50000"/>
                        <a:lumOff val="50000"/>
                      </a:schemeClr>
                    </a:solidFill>
                  </a:rPr>
                  <a:t>MVC</a:t>
                </a:r>
                <a:r>
                  <a:rPr lang="zh-CN" altLang="en-US" sz="1333" dirty="0">
                    <a:solidFill>
                      <a:schemeClr val="tx1">
                        <a:lumMod val="50000"/>
                        <a:lumOff val="50000"/>
                      </a:schemeClr>
                    </a:solidFill>
                  </a:rPr>
                  <a:t>大展身手，许多开发框架问世。</a:t>
                </a:r>
                <a:endParaRPr lang="en-US" sz="1333" dirty="0">
                  <a:solidFill>
                    <a:schemeClr val="tx1">
                      <a:lumMod val="50000"/>
                      <a:lumOff val="50000"/>
                    </a:schemeClr>
                  </a:solidFill>
                </a:endParaRPr>
              </a:p>
            </p:txBody>
          </p:sp>
        </p:grpSp>
      </p:grpSp>
      <p:grpSp>
        <p:nvGrpSpPr>
          <p:cNvPr id="119" name="Group 284">
            <a:extLst>
              <a:ext uri="{FF2B5EF4-FFF2-40B4-BE49-F238E27FC236}">
                <a16:creationId xmlns:a16="http://schemas.microsoft.com/office/drawing/2014/main" id="{9736EFF6-A66E-4286-A8E7-6D264F88F197}"/>
              </a:ext>
            </a:extLst>
          </p:cNvPr>
          <p:cNvGrpSpPr/>
          <p:nvPr/>
        </p:nvGrpSpPr>
        <p:grpSpPr>
          <a:xfrm>
            <a:off x="9896152" y="2478846"/>
            <a:ext cx="448733" cy="1143723"/>
            <a:chOff x="2841625" y="1824038"/>
            <a:chExt cx="520700" cy="1327151"/>
          </a:xfrm>
        </p:grpSpPr>
        <p:sp>
          <p:nvSpPr>
            <p:cNvPr id="120" name="Freeform 206">
              <a:extLst>
                <a:ext uri="{FF2B5EF4-FFF2-40B4-BE49-F238E27FC236}">
                  <a16:creationId xmlns:a16="http://schemas.microsoft.com/office/drawing/2014/main" id="{11014615-634F-4F02-BF0F-93C4D75493A8}"/>
                </a:ext>
              </a:extLst>
            </p:cNvPr>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1" name="Freeform 207">
              <a:extLst>
                <a:ext uri="{FF2B5EF4-FFF2-40B4-BE49-F238E27FC236}">
                  <a16:creationId xmlns:a16="http://schemas.microsoft.com/office/drawing/2014/main" id="{601CA07B-A3C2-4C30-AF0F-FC928D02CFD2}"/>
                </a:ext>
              </a:extLst>
            </p:cNvPr>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2" name="Freeform 208">
              <a:extLst>
                <a:ext uri="{FF2B5EF4-FFF2-40B4-BE49-F238E27FC236}">
                  <a16:creationId xmlns:a16="http://schemas.microsoft.com/office/drawing/2014/main" id="{217E8124-16FF-4F4B-8991-178A18B0D247}"/>
                </a:ext>
              </a:extLst>
            </p:cNvPr>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123" name="Freeform 209">
              <a:extLst>
                <a:ext uri="{FF2B5EF4-FFF2-40B4-BE49-F238E27FC236}">
                  <a16:creationId xmlns:a16="http://schemas.microsoft.com/office/drawing/2014/main" id="{3D68850A-BFC4-4BA7-BB6F-7D46EB009B01}"/>
                </a:ext>
              </a:extLst>
            </p:cNvPr>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6" name="Group 273"/>
          <p:cNvGrpSpPr/>
          <p:nvPr/>
        </p:nvGrpSpPr>
        <p:grpSpPr>
          <a:xfrm>
            <a:off x="2848381" y="3208872"/>
            <a:ext cx="448733" cy="1143723"/>
            <a:chOff x="2841625" y="1824038"/>
            <a:chExt cx="520700" cy="1327151"/>
          </a:xfrm>
        </p:grpSpPr>
        <p:sp>
          <p:nvSpPr>
            <p:cNvPr id="6350" name="Freeform 206"/>
            <p:cNvSpPr>
              <a:spLocks/>
            </p:cNvSpPr>
            <p:nvPr/>
          </p:nvSpPr>
          <p:spPr bwMode="auto">
            <a:xfrm>
              <a:off x="2841625" y="1824038"/>
              <a:ext cx="260350" cy="1116013"/>
            </a:xfrm>
            <a:custGeom>
              <a:avLst/>
              <a:gdLst/>
              <a:ahLst/>
              <a:cxnLst>
                <a:cxn ang="0">
                  <a:pos x="164" y="0"/>
                </a:cxn>
                <a:cxn ang="0">
                  <a:pos x="0" y="703"/>
                </a:cxn>
                <a:cxn ang="0">
                  <a:pos x="164" y="703"/>
                </a:cxn>
                <a:cxn ang="0">
                  <a:pos x="164" y="0"/>
                </a:cxn>
                <a:cxn ang="0">
                  <a:pos x="164" y="0"/>
                </a:cxn>
              </a:cxnLst>
              <a:rect l="0" t="0" r="r" b="b"/>
              <a:pathLst>
                <a:path w="164" h="703">
                  <a:moveTo>
                    <a:pt x="164" y="0"/>
                  </a:moveTo>
                  <a:lnTo>
                    <a:pt x="0" y="703"/>
                  </a:lnTo>
                  <a:lnTo>
                    <a:pt x="164" y="703"/>
                  </a:lnTo>
                  <a:lnTo>
                    <a:pt x="164" y="0"/>
                  </a:lnTo>
                  <a:lnTo>
                    <a:pt x="164" y="0"/>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51" name="Freeform 207"/>
            <p:cNvSpPr>
              <a:spLocks/>
            </p:cNvSpPr>
            <p:nvPr/>
          </p:nvSpPr>
          <p:spPr bwMode="auto">
            <a:xfrm>
              <a:off x="3101975" y="1824038"/>
              <a:ext cx="260350" cy="1116013"/>
            </a:xfrm>
            <a:custGeom>
              <a:avLst/>
              <a:gdLst/>
              <a:ahLst/>
              <a:cxnLst>
                <a:cxn ang="0">
                  <a:pos x="0" y="0"/>
                </a:cxn>
                <a:cxn ang="0">
                  <a:pos x="0" y="703"/>
                </a:cxn>
                <a:cxn ang="0">
                  <a:pos x="164" y="703"/>
                </a:cxn>
                <a:cxn ang="0">
                  <a:pos x="0" y="0"/>
                </a:cxn>
              </a:cxnLst>
              <a:rect l="0" t="0" r="r" b="b"/>
              <a:pathLst>
                <a:path w="164" h="703">
                  <a:moveTo>
                    <a:pt x="0" y="0"/>
                  </a:moveTo>
                  <a:lnTo>
                    <a:pt x="0" y="703"/>
                  </a:lnTo>
                  <a:lnTo>
                    <a:pt x="164" y="703"/>
                  </a:lnTo>
                  <a:lnTo>
                    <a:pt x="0"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52" name="Freeform 208"/>
            <p:cNvSpPr>
              <a:spLocks/>
            </p:cNvSpPr>
            <p:nvPr/>
          </p:nvSpPr>
          <p:spPr bwMode="auto">
            <a:xfrm>
              <a:off x="2933700" y="2201863"/>
              <a:ext cx="168275" cy="949325"/>
            </a:xfrm>
            <a:custGeom>
              <a:avLst/>
              <a:gdLst/>
              <a:ahLst/>
              <a:cxnLst>
                <a:cxn ang="0">
                  <a:pos x="106" y="0"/>
                </a:cxn>
                <a:cxn ang="0">
                  <a:pos x="101" y="167"/>
                </a:cxn>
                <a:cxn ang="0">
                  <a:pos x="51" y="117"/>
                </a:cxn>
                <a:cxn ang="0">
                  <a:pos x="99" y="186"/>
                </a:cxn>
                <a:cxn ang="0">
                  <a:pos x="99" y="260"/>
                </a:cxn>
                <a:cxn ang="0">
                  <a:pos x="19" y="184"/>
                </a:cxn>
                <a:cxn ang="0">
                  <a:pos x="97" y="286"/>
                </a:cxn>
                <a:cxn ang="0">
                  <a:pos x="94" y="365"/>
                </a:cxn>
                <a:cxn ang="0">
                  <a:pos x="0" y="272"/>
                </a:cxn>
                <a:cxn ang="0">
                  <a:pos x="94" y="391"/>
                </a:cxn>
                <a:cxn ang="0">
                  <a:pos x="87" y="598"/>
                </a:cxn>
                <a:cxn ang="0">
                  <a:pos x="106" y="598"/>
                </a:cxn>
                <a:cxn ang="0">
                  <a:pos x="106" y="39"/>
                </a:cxn>
                <a:cxn ang="0">
                  <a:pos x="106" y="0"/>
                </a:cxn>
              </a:cxnLst>
              <a:rect l="0" t="0" r="r" b="b"/>
              <a:pathLst>
                <a:path w="106" h="598">
                  <a:moveTo>
                    <a:pt x="106" y="0"/>
                  </a:moveTo>
                  <a:lnTo>
                    <a:pt x="101" y="167"/>
                  </a:lnTo>
                  <a:lnTo>
                    <a:pt x="51" y="117"/>
                  </a:lnTo>
                  <a:lnTo>
                    <a:pt x="99" y="186"/>
                  </a:lnTo>
                  <a:lnTo>
                    <a:pt x="99" y="260"/>
                  </a:lnTo>
                  <a:lnTo>
                    <a:pt x="19" y="184"/>
                  </a:lnTo>
                  <a:lnTo>
                    <a:pt x="97" y="286"/>
                  </a:lnTo>
                  <a:lnTo>
                    <a:pt x="94" y="365"/>
                  </a:lnTo>
                  <a:lnTo>
                    <a:pt x="0" y="272"/>
                  </a:lnTo>
                  <a:lnTo>
                    <a:pt x="94" y="391"/>
                  </a:lnTo>
                  <a:lnTo>
                    <a:pt x="87" y="598"/>
                  </a:lnTo>
                  <a:lnTo>
                    <a:pt x="106" y="598"/>
                  </a:lnTo>
                  <a:lnTo>
                    <a:pt x="106" y="39"/>
                  </a:lnTo>
                  <a:lnTo>
                    <a:pt x="106" y="0"/>
                  </a:lnTo>
                  <a:close/>
                </a:path>
              </a:pathLst>
            </a:custGeom>
            <a:solidFill>
              <a:schemeClr val="tx2">
                <a:lumMod val="90000"/>
                <a:lumOff val="10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353" name="Freeform 209"/>
            <p:cNvSpPr>
              <a:spLocks/>
            </p:cNvSpPr>
            <p:nvPr/>
          </p:nvSpPr>
          <p:spPr bwMode="auto">
            <a:xfrm>
              <a:off x="3101975" y="2263776"/>
              <a:ext cx="168275" cy="887413"/>
            </a:xfrm>
            <a:custGeom>
              <a:avLst/>
              <a:gdLst/>
              <a:ahLst/>
              <a:cxnLst>
                <a:cxn ang="0">
                  <a:pos x="12" y="354"/>
                </a:cxn>
                <a:cxn ang="0">
                  <a:pos x="106" y="233"/>
                </a:cxn>
                <a:cxn ang="0">
                  <a:pos x="10" y="326"/>
                </a:cxn>
                <a:cxn ang="0">
                  <a:pos x="7" y="250"/>
                </a:cxn>
                <a:cxn ang="0">
                  <a:pos x="87" y="145"/>
                </a:cxn>
                <a:cxn ang="0">
                  <a:pos x="7" y="221"/>
                </a:cxn>
                <a:cxn ang="0">
                  <a:pos x="5" y="145"/>
                </a:cxn>
                <a:cxn ang="0">
                  <a:pos x="53" y="76"/>
                </a:cxn>
                <a:cxn ang="0">
                  <a:pos x="5" y="128"/>
                </a:cxn>
                <a:cxn ang="0">
                  <a:pos x="0" y="0"/>
                </a:cxn>
                <a:cxn ang="0">
                  <a:pos x="0" y="559"/>
                </a:cxn>
                <a:cxn ang="0">
                  <a:pos x="20" y="559"/>
                </a:cxn>
                <a:cxn ang="0">
                  <a:pos x="12" y="354"/>
                </a:cxn>
              </a:cxnLst>
              <a:rect l="0" t="0" r="r" b="b"/>
              <a:pathLst>
                <a:path w="106" h="559">
                  <a:moveTo>
                    <a:pt x="12" y="354"/>
                  </a:moveTo>
                  <a:lnTo>
                    <a:pt x="106" y="233"/>
                  </a:lnTo>
                  <a:lnTo>
                    <a:pt x="10" y="326"/>
                  </a:lnTo>
                  <a:lnTo>
                    <a:pt x="7" y="250"/>
                  </a:lnTo>
                  <a:lnTo>
                    <a:pt x="87" y="145"/>
                  </a:lnTo>
                  <a:lnTo>
                    <a:pt x="7" y="221"/>
                  </a:lnTo>
                  <a:lnTo>
                    <a:pt x="5" y="145"/>
                  </a:lnTo>
                  <a:lnTo>
                    <a:pt x="53" y="76"/>
                  </a:lnTo>
                  <a:lnTo>
                    <a:pt x="5" y="128"/>
                  </a:lnTo>
                  <a:lnTo>
                    <a:pt x="0" y="0"/>
                  </a:lnTo>
                  <a:lnTo>
                    <a:pt x="0" y="559"/>
                  </a:lnTo>
                  <a:lnTo>
                    <a:pt x="20" y="559"/>
                  </a:lnTo>
                  <a:lnTo>
                    <a:pt x="12" y="354"/>
                  </a:lnTo>
                  <a:close/>
                </a:path>
              </a:pathLst>
            </a:custGeom>
            <a:solidFill>
              <a:schemeClr val="tx2">
                <a:lumMod val="75000"/>
                <a:lumOff val="25000"/>
              </a:schemeClr>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p>
          </p:txBody>
        </p:sp>
      </p:grpSp>
      <p:grpSp>
        <p:nvGrpSpPr>
          <p:cNvPr id="124" name="Group 327">
            <a:extLst>
              <a:ext uri="{FF2B5EF4-FFF2-40B4-BE49-F238E27FC236}">
                <a16:creationId xmlns:a16="http://schemas.microsoft.com/office/drawing/2014/main" id="{BD4C745E-80C7-4B8B-965C-78123C89AD4E}"/>
              </a:ext>
            </a:extLst>
          </p:cNvPr>
          <p:cNvGrpSpPr/>
          <p:nvPr/>
        </p:nvGrpSpPr>
        <p:grpSpPr>
          <a:xfrm>
            <a:off x="9201337" y="3818889"/>
            <a:ext cx="1925022" cy="1594127"/>
            <a:chOff x="168383" y="2327650"/>
            <a:chExt cx="1443767" cy="1195595"/>
          </a:xfrm>
        </p:grpSpPr>
        <p:sp>
          <p:nvSpPr>
            <p:cNvPr id="125" name="Rounded Rectangle 315">
              <a:extLst>
                <a:ext uri="{FF2B5EF4-FFF2-40B4-BE49-F238E27FC236}">
                  <a16:creationId xmlns:a16="http://schemas.microsoft.com/office/drawing/2014/main" id="{5A548D5F-C099-4205-B35B-5C678F92AE75}"/>
                </a:ext>
              </a:extLst>
            </p:cNvPr>
            <p:cNvSpPr/>
            <p:nvPr/>
          </p:nvSpPr>
          <p:spPr>
            <a:xfrm>
              <a:off x="168383" y="2517692"/>
              <a:ext cx="1433227" cy="1005553"/>
            </a:xfrm>
            <a:prstGeom prst="roundRect">
              <a:avLst>
                <a:gd name="adj" fmla="val 8331"/>
              </a:avLst>
            </a:prstGeom>
            <a:solidFill>
              <a:schemeClr val="bg2"/>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6" name="Isosceles Triangle 318">
              <a:extLst>
                <a:ext uri="{FF2B5EF4-FFF2-40B4-BE49-F238E27FC236}">
                  <a16:creationId xmlns:a16="http://schemas.microsoft.com/office/drawing/2014/main" id="{FF872D1E-062F-4714-A1EA-402E9DD940CF}"/>
                </a:ext>
              </a:extLst>
            </p:cNvPr>
            <p:cNvSpPr/>
            <p:nvPr/>
          </p:nvSpPr>
          <p:spPr>
            <a:xfrm flipH="1">
              <a:off x="771228" y="2327650"/>
              <a:ext cx="227537" cy="196153"/>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127" name="Group 25">
              <a:extLst>
                <a:ext uri="{FF2B5EF4-FFF2-40B4-BE49-F238E27FC236}">
                  <a16:creationId xmlns:a16="http://schemas.microsoft.com/office/drawing/2014/main" id="{8F05D39B-F66F-4623-8AD8-C1A880FA5709}"/>
                </a:ext>
              </a:extLst>
            </p:cNvPr>
            <p:cNvGrpSpPr/>
            <p:nvPr/>
          </p:nvGrpSpPr>
          <p:grpSpPr>
            <a:xfrm>
              <a:off x="253527" y="2604452"/>
              <a:ext cx="1358623" cy="736403"/>
              <a:chOff x="876885" y="1564819"/>
              <a:chExt cx="1418819" cy="736403"/>
            </a:xfrm>
          </p:grpSpPr>
          <p:sp>
            <p:nvSpPr>
              <p:cNvPr id="128" name="Text Placeholder 3">
                <a:extLst>
                  <a:ext uri="{FF2B5EF4-FFF2-40B4-BE49-F238E27FC236}">
                    <a16:creationId xmlns:a16="http://schemas.microsoft.com/office/drawing/2014/main" id="{1E88827D-F8C8-46B1-B4F0-87EAE3093457}"/>
                  </a:ext>
                </a:extLst>
              </p:cNvPr>
              <p:cNvSpPr txBox="1">
                <a:spLocks/>
              </p:cNvSpPr>
              <p:nvPr/>
            </p:nvSpPr>
            <p:spPr>
              <a:xfrm>
                <a:off x="1513183" y="1564819"/>
                <a:ext cx="51" cy="246173"/>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endParaRPr lang="en-US" sz="2133" b="1" dirty="0">
                  <a:solidFill>
                    <a:schemeClr val="accent1"/>
                  </a:solidFill>
                </a:endParaRPr>
              </a:p>
            </p:txBody>
          </p:sp>
          <p:sp>
            <p:nvSpPr>
              <p:cNvPr id="129" name="Text Placeholder 3">
                <a:extLst>
                  <a:ext uri="{FF2B5EF4-FFF2-40B4-BE49-F238E27FC236}">
                    <a16:creationId xmlns:a16="http://schemas.microsoft.com/office/drawing/2014/main" id="{693CEF69-45E3-4B64-B9E1-6EC94B605F36}"/>
                  </a:ext>
                </a:extLst>
              </p:cNvPr>
              <p:cNvSpPr txBox="1">
                <a:spLocks/>
              </p:cNvSpPr>
              <p:nvPr/>
            </p:nvSpPr>
            <p:spPr>
              <a:xfrm>
                <a:off x="876885" y="1839702"/>
                <a:ext cx="1418819" cy="46152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zh-CN" altLang="en-US" sz="1333" dirty="0">
                    <a:solidFill>
                      <a:schemeClr val="bg1">
                        <a:lumMod val="50000"/>
                      </a:schemeClr>
                    </a:solidFill>
                  </a:rPr>
                  <a:t>或许纯粹的</a:t>
                </a:r>
                <a:r>
                  <a:rPr lang="en-US" altLang="zh-CN" sz="1333" dirty="0">
                    <a:solidFill>
                      <a:schemeClr val="bg1">
                        <a:lumMod val="50000"/>
                      </a:schemeClr>
                    </a:solidFill>
                  </a:rPr>
                  <a:t>MVC</a:t>
                </a:r>
                <a:r>
                  <a:rPr lang="zh-CN" altLang="en-US" sz="1333" dirty="0">
                    <a:solidFill>
                      <a:schemeClr val="bg1">
                        <a:lumMod val="50000"/>
                      </a:schemeClr>
                    </a:solidFill>
                  </a:rPr>
                  <a:t>会消失，但是其思想仍可指导系统开发。</a:t>
                </a:r>
                <a:endParaRPr lang="en-US" sz="1333" dirty="0">
                  <a:solidFill>
                    <a:schemeClr val="bg1">
                      <a:lumMod val="50000"/>
                    </a:schemeClr>
                  </a:solidFill>
                </a:endParaRPr>
              </a:p>
            </p:txBody>
          </p:sp>
        </p:grpSp>
      </p:grpSp>
      <p:sp>
        <p:nvSpPr>
          <p:cNvPr id="131" name="Text Placeholder 3">
            <a:extLst>
              <a:ext uri="{FF2B5EF4-FFF2-40B4-BE49-F238E27FC236}">
                <a16:creationId xmlns:a16="http://schemas.microsoft.com/office/drawing/2014/main" id="{F7584157-F801-40E6-8C90-E2F5506B84A4}"/>
              </a:ext>
            </a:extLst>
          </p:cNvPr>
          <p:cNvSpPr txBox="1">
            <a:spLocks/>
          </p:cNvSpPr>
          <p:nvPr/>
        </p:nvSpPr>
        <p:spPr>
          <a:xfrm>
            <a:off x="9351974" y="4189768"/>
            <a:ext cx="1481176" cy="246221"/>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1600" b="1" dirty="0">
                <a:solidFill>
                  <a:schemeClr val="accent4"/>
                </a:solidFill>
              </a:rPr>
              <a:t>MVC</a:t>
            </a:r>
            <a:r>
              <a:rPr lang="zh-CN" altLang="en-US" sz="1600" b="1" dirty="0">
                <a:solidFill>
                  <a:schemeClr val="accent4"/>
                </a:solidFill>
              </a:rPr>
              <a:t>的未来展望</a:t>
            </a:r>
            <a:endParaRPr lang="en-US" sz="2133" b="1" dirty="0">
              <a:solidFill>
                <a:schemeClr val="accent4"/>
              </a:solidFill>
            </a:endParaRPr>
          </a:p>
        </p:txBody>
      </p:sp>
    </p:spTree>
  </p:cSld>
  <p:clrMapOvr>
    <a:masterClrMapping/>
  </p:clrMapOvr>
  <p:transition advTm="5000">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622166" y="1206653"/>
            <a:ext cx="10972801" cy="3292195"/>
            <a:chOff x="0" y="0"/>
            <a:chExt cx="12192000" cy="4645152"/>
          </a:xfrm>
        </p:grpSpPr>
        <p:sp>
          <p:nvSpPr>
            <p:cNvPr id="5" name="矩形 4"/>
            <p:cNvSpPr/>
            <p:nvPr/>
          </p:nvSpPr>
          <p:spPr>
            <a:xfrm>
              <a:off x="0" y="4389120"/>
              <a:ext cx="12192000" cy="256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2" name="矩形 1"/>
            <p:cNvSpPr/>
            <p:nvPr/>
          </p:nvSpPr>
          <p:spPr>
            <a:xfrm>
              <a:off x="0" y="0"/>
              <a:ext cx="12192000" cy="45354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17" name="等腰三角形 16"/>
          <p:cNvSpPr/>
          <p:nvPr/>
        </p:nvSpPr>
        <p:spPr>
          <a:xfrm flipV="1">
            <a:off x="5807964" y="4498306"/>
            <a:ext cx="301752" cy="1567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81" name="文本框 80"/>
          <p:cNvSpPr txBox="1">
            <a:spLocks noChangeArrowheads="1"/>
          </p:cNvSpPr>
          <p:nvPr/>
        </p:nvSpPr>
        <p:spPr bwMode="auto">
          <a:xfrm>
            <a:off x="2590467" y="2211060"/>
            <a:ext cx="68779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zh-CN" altLang="en-US" sz="6000" dirty="0">
                <a:solidFill>
                  <a:schemeClr val="bg1"/>
                </a:solidFill>
                <a:latin typeface="华文楷体" panose="02010600040101010101" pitchFamily="2" charset="-122"/>
                <a:ea typeface="华文楷体" panose="02010600040101010101" pitchFamily="2" charset="-122"/>
              </a:rPr>
              <a:t>谢谢大家！</a:t>
            </a:r>
          </a:p>
        </p:txBody>
      </p:sp>
      <p:sp>
        <p:nvSpPr>
          <p:cNvPr id="82" name="文本框 81"/>
          <p:cNvSpPr txBox="1"/>
          <p:nvPr/>
        </p:nvSpPr>
        <p:spPr>
          <a:xfrm>
            <a:off x="3406742" y="4950850"/>
            <a:ext cx="4947116" cy="502766"/>
          </a:xfrm>
          <a:prstGeom prst="rect">
            <a:avLst/>
          </a:prstGeom>
          <a:noFill/>
        </p:spPr>
        <p:txBody>
          <a:bodyPr wrap="square">
            <a:spAutoFit/>
          </a:bodyPr>
          <a:lstStyle/>
          <a:p>
            <a:pPr algn="ctr"/>
            <a:r>
              <a:rPr lang="zh-CN" altLang="en-US" sz="2667" dirty="0">
                <a:solidFill>
                  <a:schemeClr val="accent1"/>
                </a:solidFill>
                <a:latin typeface="华文楷体" panose="02010600040101010101" pitchFamily="2" charset="-122"/>
                <a:ea typeface="华文楷体" panose="02010600040101010101" pitchFamily="2" charset="-122"/>
              </a:rPr>
              <a:t>梅智敏</a:t>
            </a:r>
          </a:p>
        </p:txBody>
      </p:sp>
      <p:sp>
        <p:nvSpPr>
          <p:cNvPr id="83" name="文本框 82"/>
          <p:cNvSpPr txBox="1"/>
          <p:nvPr/>
        </p:nvSpPr>
        <p:spPr>
          <a:xfrm>
            <a:off x="2420261" y="3433546"/>
            <a:ext cx="7218359" cy="593560"/>
          </a:xfrm>
          <a:prstGeom prst="rect">
            <a:avLst/>
          </a:prstGeom>
          <a:noFill/>
        </p:spPr>
        <p:txBody>
          <a:bodyPr wrap="square" rtlCol="0">
            <a:spAutoFit/>
          </a:bodyPr>
          <a:lstStyle/>
          <a:p>
            <a:pPr algn="ctr">
              <a:lnSpc>
                <a:spcPct val="150000"/>
              </a:lnSpc>
            </a:pPr>
            <a:r>
              <a:rPr lang="zh-CN" altLang="en-US" sz="2400" dirty="0">
                <a:solidFill>
                  <a:schemeClr val="bg1"/>
                </a:solidFill>
                <a:latin typeface="华文楷体" panose="02010600040101010101" pitchFamily="2" charset="-122"/>
                <a:ea typeface="华文楷体" panose="02010600040101010101" pitchFamily="2" charset="-122"/>
              </a:rPr>
              <a:t>专业：软件工程     学号：</a:t>
            </a:r>
            <a:r>
              <a:rPr lang="en-US" altLang="zh-CN" sz="2400" dirty="0">
                <a:solidFill>
                  <a:schemeClr val="bg1"/>
                </a:solidFill>
                <a:latin typeface="华文楷体" panose="02010600040101010101" pitchFamily="2" charset="-122"/>
                <a:ea typeface="华文楷体" panose="02010600040101010101" pitchFamily="2" charset="-122"/>
              </a:rPr>
              <a:t>1183710118</a:t>
            </a:r>
            <a:endParaRPr lang="zh-CN" altLang="en-US" sz="2400" dirty="0">
              <a:solidFill>
                <a:schemeClr val="bg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18997499"/>
      </p:ext>
    </p:extLst>
  </p:cSld>
  <p:clrMapOvr>
    <a:masterClrMapping/>
  </p:clrMapOvr>
  <p:transition spd="slow" advClick="0" advTm="0">
    <p:blinds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文本框 2"/>
          <p:cNvSpPr txBox="1"/>
          <p:nvPr/>
        </p:nvSpPr>
        <p:spPr>
          <a:xfrm>
            <a:off x="5548340" y="2972495"/>
            <a:ext cx="1651451" cy="913007"/>
          </a:xfrm>
          <a:prstGeom prst="rect">
            <a:avLst/>
          </a:prstGeom>
          <a:noFill/>
        </p:spPr>
        <p:txBody>
          <a:bodyPr wrap="square" rtlCol="0">
            <a:spAutoFit/>
          </a:bodyPr>
          <a:lstStyle/>
          <a:p>
            <a:r>
              <a:rPr lang="zh-CN" altLang="en-US" sz="5333" b="1" dirty="0">
                <a:solidFill>
                  <a:schemeClr val="bg1"/>
                </a:solidFill>
              </a:rPr>
              <a:t>前序</a:t>
            </a:r>
          </a:p>
        </p:txBody>
      </p:sp>
      <p:sp>
        <p:nvSpPr>
          <p:cNvPr id="36" name="椭圆 35">
            <a:extLst>
              <a:ext uri="{FF2B5EF4-FFF2-40B4-BE49-F238E27FC236}">
                <a16:creationId xmlns:a16="http://schemas.microsoft.com/office/drawing/2014/main" id="{C87EFB3C-1EB9-40D7-8240-8DA43583FE1E}"/>
              </a:ext>
            </a:extLst>
          </p:cNvPr>
          <p:cNvSpPr/>
          <p:nvPr/>
        </p:nvSpPr>
        <p:spPr>
          <a:xfrm>
            <a:off x="3915363" y="2972496"/>
            <a:ext cx="905212" cy="91300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rPr>
              <a:t>1</a:t>
            </a:r>
            <a:endParaRPr lang="zh-CN" altLang="en-US" sz="4400" dirty="0">
              <a:solidFill>
                <a:schemeClr val="bg1"/>
              </a:solidFill>
            </a:endParaRPr>
          </a:p>
        </p:txBody>
      </p:sp>
    </p:spTree>
    <p:extLst>
      <p:ext uri="{BB962C8B-B14F-4D97-AF65-F5344CB8AC3E}">
        <p14:creationId xmlns:p14="http://schemas.microsoft.com/office/powerpoint/2010/main" val="2609741664"/>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349642"/>
            <a:ext cx="11074734" cy="471380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133">
              <a:solidFill>
                <a:schemeClr val="bg1"/>
              </a:solidFill>
              <a:latin typeface="微软雅黑" pitchFamily="34" charset="-122"/>
              <a:ea typeface="微软雅黑" pitchFamily="34" charset="-122"/>
            </a:endParaRPr>
          </a:p>
        </p:txBody>
      </p:sp>
      <p:cxnSp>
        <p:nvCxnSpPr>
          <p:cNvPr id="8" name="直接连接符 7">
            <a:extLst>
              <a:ext uri="{FF2B5EF4-FFF2-40B4-BE49-F238E27FC236}">
                <a16:creationId xmlns:a16="http://schemas.microsoft.com/office/drawing/2014/main" id="{E0AD4245-5143-4C22-9C93-0FB27588596E}"/>
              </a:ext>
            </a:extLst>
          </p:cNvPr>
          <p:cNvCxnSpPr>
            <a:cxnSpLocks/>
          </p:cNvCxnSpPr>
          <p:nvPr/>
        </p:nvCxnSpPr>
        <p:spPr>
          <a:xfrm>
            <a:off x="5803486" y="1664907"/>
            <a:ext cx="0" cy="4096796"/>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BE925E5-B623-4CE2-BAFE-FC2560B57FBC}"/>
              </a:ext>
            </a:extLst>
          </p:cNvPr>
          <p:cNvSpPr txBox="1"/>
          <p:nvPr/>
        </p:nvSpPr>
        <p:spPr>
          <a:xfrm>
            <a:off x="865943" y="1837270"/>
            <a:ext cx="4937543" cy="523220"/>
          </a:xfrm>
          <a:prstGeom prst="rect">
            <a:avLst/>
          </a:prstGeom>
          <a:noFill/>
        </p:spPr>
        <p:txBody>
          <a:bodyPr wrap="square" rtlCol="0">
            <a:spAutoFit/>
          </a:bodyPr>
          <a:lstStyle/>
          <a:p>
            <a:r>
              <a:rPr lang="zh-CN" altLang="en-US" sz="2800" dirty="0">
                <a:solidFill>
                  <a:schemeClr val="bg1"/>
                </a:solidFill>
              </a:rPr>
              <a:t>关注点分离（</a:t>
            </a:r>
            <a:r>
              <a:rPr lang="en-US" altLang="zh-CN" sz="2800" dirty="0">
                <a:solidFill>
                  <a:schemeClr val="bg1"/>
                </a:solidFill>
              </a:rPr>
              <a:t>SOC</a:t>
            </a:r>
            <a:r>
              <a:rPr lang="zh-CN" altLang="en-US" sz="2800" dirty="0">
                <a:solidFill>
                  <a:schemeClr val="bg1"/>
                </a:solidFill>
              </a:rPr>
              <a:t>）</a:t>
            </a:r>
          </a:p>
        </p:txBody>
      </p:sp>
      <p:sp>
        <p:nvSpPr>
          <p:cNvPr id="2" name="文本框 1">
            <a:extLst>
              <a:ext uri="{FF2B5EF4-FFF2-40B4-BE49-F238E27FC236}">
                <a16:creationId xmlns:a16="http://schemas.microsoft.com/office/drawing/2014/main" id="{05667946-8237-4A57-BB1F-54E3C6376298}"/>
              </a:ext>
            </a:extLst>
          </p:cNvPr>
          <p:cNvSpPr txBox="1"/>
          <p:nvPr/>
        </p:nvSpPr>
        <p:spPr>
          <a:xfrm>
            <a:off x="865944" y="2990159"/>
            <a:ext cx="4572662" cy="2225738"/>
          </a:xfrm>
          <a:prstGeom prst="rect">
            <a:avLst/>
          </a:prstGeom>
          <a:noFill/>
        </p:spPr>
        <p:txBody>
          <a:bodyPr wrap="square" rtlCol="0">
            <a:spAutoFit/>
          </a:bodyPr>
          <a:lstStyle/>
          <a:p>
            <a:pPr>
              <a:lnSpc>
                <a:spcPct val="200000"/>
              </a:lnSpc>
            </a:pPr>
            <a:r>
              <a:rPr lang="zh-CN" altLang="en-US" dirty="0">
                <a:solidFill>
                  <a:schemeClr val="bg1"/>
                </a:solidFill>
              </a:rPr>
              <a:t>在计算机科学中，</a:t>
            </a:r>
            <a:r>
              <a:rPr lang="zh-CN" altLang="en-US" b="1" dirty="0">
                <a:solidFill>
                  <a:schemeClr val="bg1"/>
                </a:solidFill>
              </a:rPr>
              <a:t>关注点分离</a:t>
            </a:r>
            <a:r>
              <a:rPr lang="zh-CN" altLang="en-US" dirty="0">
                <a:solidFill>
                  <a:schemeClr val="bg1"/>
                </a:solidFill>
              </a:rPr>
              <a:t>（</a:t>
            </a:r>
            <a:r>
              <a:rPr lang="en-US" altLang="zh-CN" b="1" dirty="0">
                <a:solidFill>
                  <a:schemeClr val="bg1"/>
                </a:solidFill>
              </a:rPr>
              <a:t>SoC</a:t>
            </a:r>
            <a:r>
              <a:rPr lang="zh-CN" altLang="en-US" dirty="0">
                <a:solidFill>
                  <a:schemeClr val="bg1"/>
                </a:solidFill>
              </a:rPr>
              <a:t>）是一种</a:t>
            </a:r>
            <a:r>
              <a:rPr lang="zh-CN" altLang="en-US" dirty="0">
                <a:solidFill>
                  <a:srgbClr val="FFC000"/>
                </a:solidFill>
              </a:rPr>
              <a:t>设计原理</a:t>
            </a:r>
            <a:r>
              <a:rPr lang="zh-CN" altLang="en-US" dirty="0">
                <a:solidFill>
                  <a:schemeClr val="bg1"/>
                </a:solidFill>
              </a:rPr>
              <a:t>，用于将计算机程序</a:t>
            </a:r>
            <a:r>
              <a:rPr lang="zh-CN" altLang="en-US" dirty="0">
                <a:solidFill>
                  <a:srgbClr val="FFC000"/>
                </a:solidFill>
              </a:rPr>
              <a:t>分为不同的部分</a:t>
            </a:r>
            <a:r>
              <a:rPr lang="zh-CN" altLang="en-US" dirty="0">
                <a:solidFill>
                  <a:schemeClr val="bg1"/>
                </a:solidFill>
              </a:rPr>
              <a:t>，以便每个部分都可以解决一个单独的</a:t>
            </a:r>
            <a:r>
              <a:rPr lang="zh-CN" altLang="en-US" dirty="0">
                <a:solidFill>
                  <a:srgbClr val="FFC000"/>
                </a:solidFill>
              </a:rPr>
              <a:t>关注点</a:t>
            </a:r>
            <a:r>
              <a:rPr lang="zh-CN" altLang="en-US" dirty="0">
                <a:solidFill>
                  <a:schemeClr val="bg1"/>
                </a:solidFill>
              </a:rPr>
              <a:t>。</a:t>
            </a:r>
          </a:p>
        </p:txBody>
      </p:sp>
      <p:sp>
        <p:nvSpPr>
          <p:cNvPr id="3" name="文本框 2">
            <a:extLst>
              <a:ext uri="{FF2B5EF4-FFF2-40B4-BE49-F238E27FC236}">
                <a16:creationId xmlns:a16="http://schemas.microsoft.com/office/drawing/2014/main" id="{D6458283-A494-41FB-8B0C-4649DA830381}"/>
              </a:ext>
            </a:extLst>
          </p:cNvPr>
          <p:cNvSpPr txBox="1"/>
          <p:nvPr/>
        </p:nvSpPr>
        <p:spPr>
          <a:xfrm>
            <a:off x="6025035" y="1660577"/>
            <a:ext cx="5275622" cy="954107"/>
          </a:xfrm>
          <a:prstGeom prst="rect">
            <a:avLst/>
          </a:prstGeom>
          <a:noFill/>
        </p:spPr>
        <p:txBody>
          <a:bodyPr wrap="square" rtlCol="0">
            <a:spAutoFit/>
          </a:bodyPr>
          <a:lstStyle/>
          <a:p>
            <a:r>
              <a:rPr lang="zh-CN" altLang="en-US" sz="2800" dirty="0">
                <a:solidFill>
                  <a:schemeClr val="bg1"/>
                </a:solidFill>
              </a:rPr>
              <a:t>完美体现</a:t>
            </a:r>
            <a:r>
              <a:rPr lang="en-US" altLang="zh-CN" sz="2800" dirty="0">
                <a:solidFill>
                  <a:schemeClr val="bg1"/>
                </a:solidFill>
              </a:rPr>
              <a:t>SoC</a:t>
            </a:r>
            <a:r>
              <a:rPr lang="zh-CN" altLang="en-US" sz="2800" dirty="0">
                <a:solidFill>
                  <a:schemeClr val="bg1"/>
                </a:solidFill>
              </a:rPr>
              <a:t>的程序称为</a:t>
            </a:r>
            <a:endParaRPr lang="en-US" altLang="zh-CN" sz="2800" dirty="0">
              <a:solidFill>
                <a:schemeClr val="bg1"/>
              </a:solidFill>
            </a:endParaRPr>
          </a:p>
          <a:p>
            <a:r>
              <a:rPr lang="en-US" altLang="zh-CN" sz="2800" dirty="0">
                <a:solidFill>
                  <a:schemeClr val="bg1"/>
                </a:solidFill>
              </a:rPr>
              <a:t>——</a:t>
            </a:r>
            <a:r>
              <a:rPr lang="zh-CN" altLang="en-US" sz="2800" dirty="0">
                <a:solidFill>
                  <a:srgbClr val="FFC000"/>
                </a:solidFill>
              </a:rPr>
              <a:t>模块化程序</a:t>
            </a:r>
          </a:p>
        </p:txBody>
      </p:sp>
      <p:sp>
        <p:nvSpPr>
          <p:cNvPr id="4" name="文本框 3">
            <a:extLst>
              <a:ext uri="{FF2B5EF4-FFF2-40B4-BE49-F238E27FC236}">
                <a16:creationId xmlns:a16="http://schemas.microsoft.com/office/drawing/2014/main" id="{907D1E38-82A4-42F3-895C-8794E7925EF7}"/>
              </a:ext>
            </a:extLst>
          </p:cNvPr>
          <p:cNvSpPr txBox="1"/>
          <p:nvPr/>
        </p:nvSpPr>
        <p:spPr>
          <a:xfrm>
            <a:off x="6025035" y="2799716"/>
            <a:ext cx="5250221" cy="277973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solidFill>
                  <a:schemeClr val="bg1"/>
                </a:solidFill>
              </a:rPr>
              <a:t>将信息</a:t>
            </a:r>
            <a:r>
              <a:rPr lang="zh-CN" altLang="en-US" dirty="0">
                <a:solidFill>
                  <a:srgbClr val="FFC000"/>
                </a:solidFill>
              </a:rPr>
              <a:t>封装</a:t>
            </a:r>
            <a:r>
              <a:rPr lang="zh-CN" altLang="en-US" dirty="0">
                <a:solidFill>
                  <a:schemeClr val="bg1"/>
                </a:solidFill>
              </a:rPr>
              <a:t>在具有明确定义的接口</a:t>
            </a:r>
            <a:endParaRPr lang="en-US" altLang="zh-CN" dirty="0">
              <a:solidFill>
                <a:schemeClr val="bg1"/>
              </a:solidFill>
            </a:endParaRPr>
          </a:p>
          <a:p>
            <a:pPr marL="285750" indent="-285750">
              <a:lnSpc>
                <a:spcPct val="200000"/>
              </a:lnSpc>
              <a:buFont typeface="Arial" panose="020B0604020202020204" pitchFamily="34" charset="0"/>
              <a:buChar char="•"/>
            </a:pPr>
            <a:r>
              <a:rPr lang="zh-CN" altLang="en-US" dirty="0">
                <a:solidFill>
                  <a:schemeClr val="bg1"/>
                </a:solidFill>
              </a:rPr>
              <a:t>计算机网络中的七层架构其实也是</a:t>
            </a:r>
            <a:r>
              <a:rPr lang="en-US" altLang="zh-CN" dirty="0">
                <a:solidFill>
                  <a:schemeClr val="bg1"/>
                </a:solidFill>
              </a:rPr>
              <a:t>SOC</a:t>
            </a:r>
            <a:r>
              <a:rPr lang="zh-CN" altLang="en-US" dirty="0">
                <a:solidFill>
                  <a:schemeClr val="bg1"/>
                </a:solidFill>
              </a:rPr>
              <a:t>的一个具体实施案例</a:t>
            </a:r>
            <a:endParaRPr lang="en-US" altLang="zh-CN" dirty="0">
              <a:solidFill>
                <a:schemeClr val="bg1"/>
              </a:solidFill>
            </a:endParaRPr>
          </a:p>
          <a:p>
            <a:pPr marL="285750" indent="-285750">
              <a:lnSpc>
                <a:spcPct val="200000"/>
              </a:lnSpc>
              <a:buFont typeface="Arial" panose="020B0604020202020204" pitchFamily="34" charset="0"/>
              <a:buChar char="•"/>
            </a:pPr>
            <a:r>
              <a:rPr lang="zh-CN" altLang="en-US" dirty="0">
                <a:solidFill>
                  <a:schemeClr val="bg1"/>
                </a:solidFill>
              </a:rPr>
              <a:t>面向对象的编程语言（例如</a:t>
            </a:r>
            <a:r>
              <a:rPr lang="en-US" altLang="zh-CN" dirty="0">
                <a:solidFill>
                  <a:schemeClr val="bg1"/>
                </a:solidFill>
              </a:rPr>
              <a:t>C ++</a:t>
            </a:r>
            <a:r>
              <a:rPr lang="zh-CN" altLang="en-US" dirty="0">
                <a:solidFill>
                  <a:schemeClr val="bg1"/>
                </a:solidFill>
              </a:rPr>
              <a:t>，</a:t>
            </a:r>
            <a:r>
              <a:rPr lang="en-US" altLang="zh-CN" dirty="0">
                <a:solidFill>
                  <a:schemeClr val="bg1"/>
                </a:solidFill>
              </a:rPr>
              <a:t>Java</a:t>
            </a:r>
            <a:r>
              <a:rPr lang="zh-CN" altLang="en-US" dirty="0">
                <a:solidFill>
                  <a:schemeClr val="bg1"/>
                </a:solidFill>
              </a:rPr>
              <a:t>）可以将关注点分离为</a:t>
            </a:r>
            <a:r>
              <a:rPr lang="zh-CN" altLang="en-US" dirty="0">
                <a:solidFill>
                  <a:srgbClr val="FFC000"/>
                </a:solidFill>
              </a:rPr>
              <a:t>对象</a:t>
            </a:r>
            <a:r>
              <a:rPr lang="zh-CN" altLang="en-US" dirty="0">
                <a:solidFill>
                  <a:schemeClr val="bg1"/>
                </a:solidFill>
              </a:rPr>
              <a:t>。</a:t>
            </a:r>
          </a:p>
        </p:txBody>
      </p:sp>
    </p:spTree>
    <p:extLst>
      <p:ext uri="{BB962C8B-B14F-4D97-AF65-F5344CB8AC3E}">
        <p14:creationId xmlns:p14="http://schemas.microsoft.com/office/powerpoint/2010/main" val="210568356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349642"/>
            <a:ext cx="11074734" cy="471380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133">
              <a:solidFill>
                <a:schemeClr val="bg1"/>
              </a:solidFill>
              <a:latin typeface="微软雅黑" pitchFamily="34" charset="-122"/>
              <a:ea typeface="微软雅黑" pitchFamily="34" charset="-122"/>
            </a:endParaRPr>
          </a:p>
        </p:txBody>
      </p:sp>
      <p:cxnSp>
        <p:nvCxnSpPr>
          <p:cNvPr id="8" name="直接连接符 7">
            <a:extLst>
              <a:ext uri="{FF2B5EF4-FFF2-40B4-BE49-F238E27FC236}">
                <a16:creationId xmlns:a16="http://schemas.microsoft.com/office/drawing/2014/main" id="{E0AD4245-5143-4C22-9C93-0FB27588596E}"/>
              </a:ext>
            </a:extLst>
          </p:cNvPr>
          <p:cNvCxnSpPr>
            <a:cxnSpLocks/>
          </p:cNvCxnSpPr>
          <p:nvPr/>
        </p:nvCxnSpPr>
        <p:spPr>
          <a:xfrm>
            <a:off x="5880389" y="1660577"/>
            <a:ext cx="41836" cy="3167062"/>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BE925E5-B623-4CE2-BAFE-FC2560B57FBC}"/>
              </a:ext>
            </a:extLst>
          </p:cNvPr>
          <p:cNvSpPr txBox="1"/>
          <p:nvPr/>
        </p:nvSpPr>
        <p:spPr>
          <a:xfrm>
            <a:off x="865943" y="1837270"/>
            <a:ext cx="4937543" cy="523220"/>
          </a:xfrm>
          <a:prstGeom prst="rect">
            <a:avLst/>
          </a:prstGeom>
          <a:noFill/>
        </p:spPr>
        <p:txBody>
          <a:bodyPr wrap="square" rtlCol="0">
            <a:spAutoFit/>
          </a:bodyPr>
          <a:lstStyle/>
          <a:p>
            <a:r>
              <a:rPr lang="zh-CN" altLang="en-US" sz="2800" dirty="0">
                <a:solidFill>
                  <a:schemeClr val="bg1"/>
                </a:solidFill>
              </a:rPr>
              <a:t>关注点分离带来的优势</a:t>
            </a:r>
          </a:p>
        </p:txBody>
      </p:sp>
      <p:sp>
        <p:nvSpPr>
          <p:cNvPr id="2" name="文本框 1">
            <a:extLst>
              <a:ext uri="{FF2B5EF4-FFF2-40B4-BE49-F238E27FC236}">
                <a16:creationId xmlns:a16="http://schemas.microsoft.com/office/drawing/2014/main" id="{05667946-8237-4A57-BB1F-54E3C6376298}"/>
              </a:ext>
            </a:extLst>
          </p:cNvPr>
          <p:cNvSpPr txBox="1"/>
          <p:nvPr/>
        </p:nvSpPr>
        <p:spPr>
          <a:xfrm>
            <a:off x="865944" y="2990159"/>
            <a:ext cx="4572662" cy="1117742"/>
          </a:xfrm>
          <a:prstGeom prst="rect">
            <a:avLst/>
          </a:prstGeom>
          <a:noFill/>
        </p:spPr>
        <p:txBody>
          <a:bodyPr wrap="square" rtlCol="0">
            <a:spAutoFit/>
          </a:bodyPr>
          <a:lstStyle/>
          <a:p>
            <a:pPr>
              <a:lnSpc>
                <a:spcPct val="200000"/>
              </a:lnSpc>
            </a:pPr>
            <a:r>
              <a:rPr lang="zh-CN" altLang="en-US" dirty="0">
                <a:solidFill>
                  <a:schemeClr val="bg1"/>
                </a:solidFill>
              </a:rPr>
              <a:t>为程序的设计，部署或使用的某些方面带来了更大的</a:t>
            </a:r>
            <a:r>
              <a:rPr lang="zh-CN" altLang="en-US" dirty="0">
                <a:solidFill>
                  <a:srgbClr val="FFC000"/>
                </a:solidFill>
              </a:rPr>
              <a:t>自由度</a:t>
            </a:r>
            <a:r>
              <a:rPr lang="zh-CN" altLang="en-US" dirty="0">
                <a:solidFill>
                  <a:schemeClr val="bg1"/>
                </a:solidFill>
              </a:rPr>
              <a:t>。</a:t>
            </a:r>
            <a:endParaRPr lang="en-US" altLang="zh-CN" dirty="0">
              <a:solidFill>
                <a:schemeClr val="bg1"/>
              </a:solidFill>
            </a:endParaRPr>
          </a:p>
        </p:txBody>
      </p:sp>
      <p:sp>
        <p:nvSpPr>
          <p:cNvPr id="3" name="文本框 2">
            <a:extLst>
              <a:ext uri="{FF2B5EF4-FFF2-40B4-BE49-F238E27FC236}">
                <a16:creationId xmlns:a16="http://schemas.microsoft.com/office/drawing/2014/main" id="{D6458283-A494-41FB-8B0C-4649DA830381}"/>
              </a:ext>
            </a:extLst>
          </p:cNvPr>
          <p:cNvSpPr txBox="1"/>
          <p:nvPr/>
        </p:nvSpPr>
        <p:spPr>
          <a:xfrm>
            <a:off x="6139985" y="1837270"/>
            <a:ext cx="5275622" cy="523220"/>
          </a:xfrm>
          <a:prstGeom prst="rect">
            <a:avLst/>
          </a:prstGeom>
          <a:noFill/>
        </p:spPr>
        <p:txBody>
          <a:bodyPr wrap="square" rtlCol="0">
            <a:spAutoFit/>
          </a:bodyPr>
          <a:lstStyle/>
          <a:p>
            <a:r>
              <a:rPr lang="en-US" altLang="zh-CN" sz="2800" dirty="0">
                <a:solidFill>
                  <a:schemeClr val="bg1"/>
                </a:solidFill>
              </a:rPr>
              <a:t>SOC</a:t>
            </a:r>
            <a:r>
              <a:rPr lang="zh-CN" altLang="en-US" sz="2800" dirty="0">
                <a:solidFill>
                  <a:schemeClr val="bg1"/>
                </a:solidFill>
              </a:rPr>
              <a:t>带来的缺点</a:t>
            </a:r>
          </a:p>
        </p:txBody>
      </p:sp>
      <p:sp>
        <p:nvSpPr>
          <p:cNvPr id="4" name="文本框 3">
            <a:extLst>
              <a:ext uri="{FF2B5EF4-FFF2-40B4-BE49-F238E27FC236}">
                <a16:creationId xmlns:a16="http://schemas.microsoft.com/office/drawing/2014/main" id="{907D1E38-82A4-42F3-895C-8794E7925EF7}"/>
              </a:ext>
            </a:extLst>
          </p:cNvPr>
          <p:cNvSpPr txBox="1"/>
          <p:nvPr/>
        </p:nvSpPr>
        <p:spPr>
          <a:xfrm>
            <a:off x="6269776" y="2870675"/>
            <a:ext cx="5250221" cy="1671740"/>
          </a:xfrm>
          <a:prstGeom prst="rect">
            <a:avLst/>
          </a:prstGeom>
          <a:noFill/>
        </p:spPr>
        <p:txBody>
          <a:bodyPr wrap="square" rtlCol="0">
            <a:spAutoFit/>
          </a:bodyPr>
          <a:lstStyle/>
          <a:p>
            <a:pPr>
              <a:lnSpc>
                <a:spcPct val="200000"/>
              </a:lnSpc>
            </a:pPr>
            <a:r>
              <a:rPr lang="zh-CN" altLang="en-US" dirty="0">
                <a:solidFill>
                  <a:schemeClr val="bg1"/>
                </a:solidFill>
              </a:rPr>
              <a:t>关注点分离是一种</a:t>
            </a:r>
            <a:r>
              <a:rPr lang="zh-CN" altLang="en-US" dirty="0">
                <a:solidFill>
                  <a:srgbClr val="FFC000"/>
                </a:solidFill>
              </a:rPr>
              <a:t>抽象形式</a:t>
            </a:r>
            <a:r>
              <a:rPr lang="zh-CN" altLang="en-US" dirty="0">
                <a:solidFill>
                  <a:schemeClr val="bg1"/>
                </a:solidFill>
              </a:rPr>
              <a:t>。与大多数抽象一样，关注点分离意味着添加其他代码接口，通常会创建更多要执行的代码。</a:t>
            </a:r>
          </a:p>
        </p:txBody>
      </p:sp>
      <p:sp>
        <p:nvSpPr>
          <p:cNvPr id="10" name="文本框 9">
            <a:extLst>
              <a:ext uri="{FF2B5EF4-FFF2-40B4-BE49-F238E27FC236}">
                <a16:creationId xmlns:a16="http://schemas.microsoft.com/office/drawing/2014/main" id="{C2961CEC-6449-47B2-99ED-FBDB2F397D3B}"/>
              </a:ext>
            </a:extLst>
          </p:cNvPr>
          <p:cNvSpPr txBox="1"/>
          <p:nvPr/>
        </p:nvSpPr>
        <p:spPr>
          <a:xfrm>
            <a:off x="4951853" y="5039508"/>
            <a:ext cx="2635846" cy="646331"/>
          </a:xfrm>
          <a:prstGeom prst="rect">
            <a:avLst/>
          </a:prstGeom>
          <a:noFill/>
        </p:spPr>
        <p:txBody>
          <a:bodyPr wrap="square" rtlCol="0">
            <a:spAutoFit/>
          </a:bodyPr>
          <a:lstStyle/>
          <a:p>
            <a:r>
              <a:rPr lang="zh-CN" altLang="en-US" sz="3600" dirty="0">
                <a:solidFill>
                  <a:schemeClr val="bg1"/>
                </a:solidFill>
              </a:rPr>
              <a:t>瑕不掩瑜</a:t>
            </a:r>
            <a:r>
              <a:rPr lang="zh-CN" altLang="en-US" sz="3200" dirty="0">
                <a:solidFill>
                  <a:schemeClr val="bg1"/>
                </a:solidFill>
              </a:rPr>
              <a:t>！</a:t>
            </a:r>
          </a:p>
        </p:txBody>
      </p:sp>
    </p:spTree>
    <p:extLst>
      <p:ext uri="{BB962C8B-B14F-4D97-AF65-F5344CB8AC3E}">
        <p14:creationId xmlns:p14="http://schemas.microsoft.com/office/powerpoint/2010/main" val="37854449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文本框 2"/>
          <p:cNvSpPr txBox="1"/>
          <p:nvPr/>
        </p:nvSpPr>
        <p:spPr>
          <a:xfrm>
            <a:off x="3408821" y="2972496"/>
            <a:ext cx="7848065" cy="913007"/>
          </a:xfrm>
          <a:prstGeom prst="rect">
            <a:avLst/>
          </a:prstGeom>
          <a:noFill/>
        </p:spPr>
        <p:txBody>
          <a:bodyPr wrap="square" rtlCol="0">
            <a:spAutoFit/>
          </a:bodyPr>
          <a:lstStyle/>
          <a:p>
            <a:r>
              <a:rPr lang="en-US" altLang="zh-CN" sz="5333" b="1" dirty="0">
                <a:solidFill>
                  <a:schemeClr val="bg1"/>
                </a:solidFill>
              </a:rPr>
              <a:t>MVC</a:t>
            </a:r>
            <a:r>
              <a:rPr lang="zh-CN" altLang="en-US" sz="5333" b="1" dirty="0">
                <a:solidFill>
                  <a:schemeClr val="bg1"/>
                </a:solidFill>
              </a:rPr>
              <a:t>的提出和初步发展</a:t>
            </a:r>
          </a:p>
        </p:txBody>
      </p:sp>
      <p:sp>
        <p:nvSpPr>
          <p:cNvPr id="36" name="椭圆 35">
            <a:extLst>
              <a:ext uri="{FF2B5EF4-FFF2-40B4-BE49-F238E27FC236}">
                <a16:creationId xmlns:a16="http://schemas.microsoft.com/office/drawing/2014/main" id="{C87EFB3C-1EB9-40D7-8240-8DA43583FE1E}"/>
              </a:ext>
            </a:extLst>
          </p:cNvPr>
          <p:cNvSpPr/>
          <p:nvPr/>
        </p:nvSpPr>
        <p:spPr>
          <a:xfrm>
            <a:off x="1917887" y="2972496"/>
            <a:ext cx="905212" cy="913007"/>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rPr>
              <a:t>2</a:t>
            </a:r>
            <a:endParaRPr lang="zh-CN" altLang="en-US" sz="4400" dirty="0">
              <a:solidFill>
                <a:schemeClr val="bg1"/>
              </a:solidFill>
            </a:endParaRPr>
          </a:p>
        </p:txBody>
      </p:sp>
    </p:spTree>
    <p:extLst>
      <p:ext uri="{BB962C8B-B14F-4D97-AF65-F5344CB8AC3E}">
        <p14:creationId xmlns:p14="http://schemas.microsoft.com/office/powerpoint/2010/main" val="48379412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flipH="1">
            <a:off x="558633" y="1101213"/>
            <a:ext cx="11074734" cy="496529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133">
              <a:solidFill>
                <a:schemeClr val="bg1"/>
              </a:solidFill>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05E0517F-A803-4230-B386-59D901CADEB1}"/>
              </a:ext>
            </a:extLst>
          </p:cNvPr>
          <p:cNvSpPr txBox="1"/>
          <p:nvPr/>
        </p:nvSpPr>
        <p:spPr>
          <a:xfrm>
            <a:off x="993058" y="1317523"/>
            <a:ext cx="8379542" cy="523220"/>
          </a:xfrm>
          <a:prstGeom prst="rect">
            <a:avLst/>
          </a:prstGeom>
          <a:noFill/>
        </p:spPr>
        <p:txBody>
          <a:bodyPr wrap="square" rtlCol="0">
            <a:spAutoFit/>
          </a:bodyPr>
          <a:lstStyle/>
          <a:p>
            <a:r>
              <a:rPr lang="en-US" altLang="zh-CN" sz="2800" dirty="0">
                <a:solidFill>
                  <a:schemeClr val="bg1"/>
                </a:solidFill>
              </a:rPr>
              <a:t> Trygve </a:t>
            </a:r>
            <a:r>
              <a:rPr lang="en-US" altLang="zh-CN" sz="2800" dirty="0" err="1">
                <a:solidFill>
                  <a:schemeClr val="bg1"/>
                </a:solidFill>
              </a:rPr>
              <a:t>Reenskaug</a:t>
            </a:r>
            <a:r>
              <a:rPr lang="zh-CN" altLang="en-US" sz="2800" dirty="0">
                <a:solidFill>
                  <a:schemeClr val="bg1"/>
                </a:solidFill>
              </a:rPr>
              <a:t>（</a:t>
            </a:r>
            <a:r>
              <a:rPr lang="zh-CN" altLang="en-US" sz="2400" dirty="0">
                <a:solidFill>
                  <a:schemeClr val="bg1"/>
                </a:solidFill>
              </a:rPr>
              <a:t>特里格</a:t>
            </a:r>
            <a:r>
              <a:rPr lang="en-US" altLang="zh-CN" sz="2400" dirty="0">
                <a:solidFill>
                  <a:schemeClr val="bg1"/>
                </a:solidFill>
              </a:rPr>
              <a:t>·</a:t>
            </a:r>
            <a:r>
              <a:rPr lang="zh-CN" altLang="en-US" sz="2400" dirty="0">
                <a:solidFill>
                  <a:schemeClr val="bg1"/>
                </a:solidFill>
              </a:rPr>
              <a:t>雷恩斯卡格</a:t>
            </a:r>
            <a:r>
              <a:rPr lang="zh-CN" altLang="en-US" sz="2800" dirty="0">
                <a:solidFill>
                  <a:schemeClr val="bg1"/>
                </a:solidFill>
              </a:rPr>
              <a:t>）</a:t>
            </a:r>
          </a:p>
        </p:txBody>
      </p:sp>
      <p:sp>
        <p:nvSpPr>
          <p:cNvPr id="8" name="文本框 7">
            <a:extLst>
              <a:ext uri="{FF2B5EF4-FFF2-40B4-BE49-F238E27FC236}">
                <a16:creationId xmlns:a16="http://schemas.microsoft.com/office/drawing/2014/main" id="{25A719F0-633C-4DDE-BE63-5B3C4D5E6C90}"/>
              </a:ext>
            </a:extLst>
          </p:cNvPr>
          <p:cNvSpPr txBox="1"/>
          <p:nvPr/>
        </p:nvSpPr>
        <p:spPr>
          <a:xfrm>
            <a:off x="1091240" y="2362594"/>
            <a:ext cx="6839736" cy="875368"/>
          </a:xfrm>
          <a:prstGeom prst="rect">
            <a:avLst/>
          </a:prstGeom>
          <a:noFill/>
        </p:spPr>
        <p:txBody>
          <a:bodyPr wrap="square" rtlCol="0">
            <a:spAutoFit/>
          </a:bodyPr>
          <a:lstStyle/>
          <a:p>
            <a:pPr>
              <a:lnSpc>
                <a:spcPct val="150000"/>
              </a:lnSpc>
            </a:pPr>
            <a:r>
              <a:rPr lang="zh-CN" altLang="en-US" b="1" dirty="0">
                <a:solidFill>
                  <a:schemeClr val="bg1"/>
                </a:solidFill>
              </a:rPr>
              <a:t>出生于</a:t>
            </a:r>
            <a:r>
              <a:rPr lang="en-US" altLang="zh-CN" b="1" dirty="0">
                <a:solidFill>
                  <a:schemeClr val="bg1"/>
                </a:solidFill>
              </a:rPr>
              <a:t>1930</a:t>
            </a:r>
            <a:r>
              <a:rPr lang="zh-CN" altLang="en-US" b="1" dirty="0">
                <a:solidFill>
                  <a:schemeClr val="bg1"/>
                </a:solidFill>
              </a:rPr>
              <a:t>年</a:t>
            </a:r>
            <a:r>
              <a:rPr lang="en-US" altLang="zh-CN" b="1" dirty="0">
                <a:solidFill>
                  <a:schemeClr val="bg1"/>
                </a:solidFill>
              </a:rPr>
              <a:t>6</a:t>
            </a:r>
            <a:r>
              <a:rPr lang="zh-CN" altLang="en-US" b="1" dirty="0">
                <a:solidFill>
                  <a:schemeClr val="bg1"/>
                </a:solidFill>
              </a:rPr>
              <a:t>月</a:t>
            </a:r>
            <a:r>
              <a:rPr lang="en-US" altLang="zh-CN" b="1" dirty="0">
                <a:solidFill>
                  <a:schemeClr val="bg1"/>
                </a:solidFill>
              </a:rPr>
              <a:t>21</a:t>
            </a:r>
            <a:r>
              <a:rPr lang="zh-CN" altLang="en-US" b="1" dirty="0">
                <a:solidFill>
                  <a:schemeClr val="bg1"/>
                </a:solidFill>
              </a:rPr>
              <a:t>日，挪威的计算机科学家，也是奥斯陆大学的名誉教授</a:t>
            </a:r>
            <a:endParaRPr lang="zh-CN" altLang="en-US" dirty="0"/>
          </a:p>
        </p:txBody>
      </p:sp>
      <p:sp>
        <p:nvSpPr>
          <p:cNvPr id="9" name="文本框 8">
            <a:extLst>
              <a:ext uri="{FF2B5EF4-FFF2-40B4-BE49-F238E27FC236}">
                <a16:creationId xmlns:a16="http://schemas.microsoft.com/office/drawing/2014/main" id="{C0185DC9-5F21-442D-B167-34B4831D7B82}"/>
              </a:ext>
            </a:extLst>
          </p:cNvPr>
          <p:cNvSpPr txBox="1"/>
          <p:nvPr/>
        </p:nvSpPr>
        <p:spPr>
          <a:xfrm>
            <a:off x="1091240" y="3361366"/>
            <a:ext cx="6848800" cy="1290866"/>
          </a:xfrm>
          <a:prstGeom prst="rect">
            <a:avLst/>
          </a:prstGeom>
          <a:noFill/>
        </p:spPr>
        <p:txBody>
          <a:bodyPr wrap="square" rtlCol="0">
            <a:spAutoFit/>
          </a:bodyPr>
          <a:lstStyle/>
          <a:p>
            <a:pPr>
              <a:lnSpc>
                <a:spcPct val="150000"/>
              </a:lnSpc>
            </a:pPr>
            <a:r>
              <a:rPr lang="en-US" altLang="zh-CN" b="1" dirty="0">
                <a:solidFill>
                  <a:schemeClr val="bg1"/>
                </a:solidFill>
              </a:rPr>
              <a:t>1973</a:t>
            </a:r>
            <a:r>
              <a:rPr lang="zh-CN" altLang="en-US" b="1" dirty="0">
                <a:solidFill>
                  <a:schemeClr val="bg1"/>
                </a:solidFill>
              </a:rPr>
              <a:t>年</a:t>
            </a:r>
            <a:r>
              <a:rPr lang="en-US" altLang="zh-CN" b="1" dirty="0">
                <a:solidFill>
                  <a:schemeClr val="bg1"/>
                </a:solidFill>
              </a:rPr>
              <a:t>8</a:t>
            </a:r>
            <a:r>
              <a:rPr lang="zh-CN" altLang="en-US" b="1" dirty="0">
                <a:solidFill>
                  <a:schemeClr val="bg1"/>
                </a:solidFill>
              </a:rPr>
              <a:t>月，他在挪威奥斯陆中央工业研究所工作时，写了一篇题为</a:t>
            </a:r>
            <a:r>
              <a:rPr lang="en-US" altLang="zh-CN" b="1" dirty="0">
                <a:solidFill>
                  <a:schemeClr val="bg1"/>
                </a:solidFill>
              </a:rPr>
              <a:t>《</a:t>
            </a:r>
            <a:r>
              <a:rPr lang="zh-CN" altLang="en-US" b="1" dirty="0">
                <a:solidFill>
                  <a:schemeClr val="bg1"/>
                </a:solidFill>
              </a:rPr>
              <a:t>造船厂的管理控制</a:t>
            </a:r>
            <a:r>
              <a:rPr lang="en-US" altLang="zh-CN" b="1" dirty="0">
                <a:solidFill>
                  <a:schemeClr val="bg1"/>
                </a:solidFill>
              </a:rPr>
              <a:t>》</a:t>
            </a:r>
            <a:r>
              <a:rPr lang="zh-CN" altLang="en-US" b="1" dirty="0">
                <a:solidFill>
                  <a:schemeClr val="bg1"/>
                </a:solidFill>
              </a:rPr>
              <a:t>的论文，他在那年秋天的第一届造船计算应用国际会议上发表了论文</a:t>
            </a:r>
          </a:p>
        </p:txBody>
      </p:sp>
      <p:sp>
        <p:nvSpPr>
          <p:cNvPr id="10" name="文本框 9">
            <a:extLst>
              <a:ext uri="{FF2B5EF4-FFF2-40B4-BE49-F238E27FC236}">
                <a16:creationId xmlns:a16="http://schemas.microsoft.com/office/drawing/2014/main" id="{8286CBF7-4730-4D7C-B25D-B5A8B4B96A97}"/>
              </a:ext>
            </a:extLst>
          </p:cNvPr>
          <p:cNvSpPr txBox="1"/>
          <p:nvPr/>
        </p:nvSpPr>
        <p:spPr>
          <a:xfrm>
            <a:off x="1091240" y="5052060"/>
            <a:ext cx="6611136" cy="369332"/>
          </a:xfrm>
          <a:prstGeom prst="rect">
            <a:avLst/>
          </a:prstGeom>
          <a:noFill/>
        </p:spPr>
        <p:txBody>
          <a:bodyPr wrap="square" rtlCol="0">
            <a:spAutoFit/>
          </a:bodyPr>
          <a:lstStyle/>
          <a:p>
            <a:r>
              <a:rPr lang="zh-CN" altLang="en-US" b="1" dirty="0">
                <a:solidFill>
                  <a:schemeClr val="bg1"/>
                </a:solidFill>
              </a:rPr>
              <a:t>将整个系统分解为许多组成部分</a:t>
            </a:r>
            <a:r>
              <a:rPr lang="en-US" altLang="zh-CN" b="1" dirty="0">
                <a:solidFill>
                  <a:schemeClr val="bg1"/>
                </a:solidFill>
              </a:rPr>
              <a:t>——</a:t>
            </a:r>
            <a:r>
              <a:rPr lang="zh-CN" altLang="en-US" b="1" dirty="0">
                <a:solidFill>
                  <a:schemeClr val="bg1"/>
                </a:solidFill>
              </a:rPr>
              <a:t>建筑组件的“</a:t>
            </a:r>
            <a:r>
              <a:rPr lang="zh-CN" altLang="en-US" b="1" dirty="0">
                <a:solidFill>
                  <a:srgbClr val="FFC000"/>
                </a:solidFill>
              </a:rPr>
              <a:t>关注点分离</a:t>
            </a:r>
            <a:r>
              <a:rPr lang="zh-CN" altLang="en-US" b="1" dirty="0">
                <a:solidFill>
                  <a:schemeClr val="bg1"/>
                </a:solidFill>
              </a:rPr>
              <a:t>”</a:t>
            </a:r>
          </a:p>
        </p:txBody>
      </p:sp>
      <p:pic>
        <p:nvPicPr>
          <p:cNvPr id="4" name="图片 3">
            <a:extLst>
              <a:ext uri="{FF2B5EF4-FFF2-40B4-BE49-F238E27FC236}">
                <a16:creationId xmlns:a16="http://schemas.microsoft.com/office/drawing/2014/main" id="{BEF38CDE-0781-4931-8756-2EA7C882D91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36808" y="1840743"/>
            <a:ext cx="2663952" cy="3480816"/>
          </a:xfrm>
          <a:prstGeom prst="rect">
            <a:avLst/>
          </a:prstGeom>
        </p:spPr>
      </p:pic>
    </p:spTree>
    <p:extLst>
      <p:ext uri="{BB962C8B-B14F-4D97-AF65-F5344CB8AC3E}">
        <p14:creationId xmlns:p14="http://schemas.microsoft.com/office/powerpoint/2010/main" val="14919934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349642"/>
            <a:ext cx="11074734" cy="4713807"/>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133">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891343" y="1792200"/>
            <a:ext cx="4937543" cy="523220"/>
          </a:xfrm>
          <a:prstGeom prst="rect">
            <a:avLst/>
          </a:prstGeom>
          <a:noFill/>
        </p:spPr>
        <p:txBody>
          <a:bodyPr wrap="square" rtlCol="0">
            <a:spAutoFit/>
          </a:bodyPr>
          <a:lstStyle/>
          <a:p>
            <a:r>
              <a:rPr lang="en-US" altLang="zh-CN" sz="2800" dirty="0" err="1">
                <a:solidFill>
                  <a:schemeClr val="bg1"/>
                </a:solidFill>
              </a:rPr>
              <a:t>Reenskaug</a:t>
            </a:r>
            <a:r>
              <a:rPr lang="zh-CN" altLang="en-US" sz="2800" dirty="0">
                <a:solidFill>
                  <a:schemeClr val="bg1"/>
                </a:solidFill>
              </a:rPr>
              <a:t>提出通用框架</a:t>
            </a:r>
          </a:p>
        </p:txBody>
      </p:sp>
      <p:sp>
        <p:nvSpPr>
          <p:cNvPr id="2" name="文本框 1">
            <a:extLst>
              <a:ext uri="{FF2B5EF4-FFF2-40B4-BE49-F238E27FC236}">
                <a16:creationId xmlns:a16="http://schemas.microsoft.com/office/drawing/2014/main" id="{05667946-8237-4A57-BB1F-54E3C6376298}"/>
              </a:ext>
            </a:extLst>
          </p:cNvPr>
          <p:cNvSpPr txBox="1"/>
          <p:nvPr/>
        </p:nvSpPr>
        <p:spPr>
          <a:xfrm>
            <a:off x="916744" y="3002544"/>
            <a:ext cx="2687516" cy="1988686"/>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solidFill>
                  <a:schemeClr val="bg1"/>
                </a:solidFill>
              </a:rPr>
              <a:t>可分为模块化子系统。</a:t>
            </a:r>
            <a:endParaRPr lang="en-US" altLang="zh-CN" sz="1600" dirty="0">
              <a:solidFill>
                <a:schemeClr val="bg1"/>
              </a:solidFill>
            </a:endParaRPr>
          </a:p>
          <a:p>
            <a:pPr marL="285750" indent="-285750">
              <a:lnSpc>
                <a:spcPct val="200000"/>
              </a:lnSpc>
              <a:buFont typeface="Wingdings" panose="05000000000000000000" pitchFamily="2" charset="2"/>
              <a:buChar char="l"/>
            </a:pPr>
            <a:r>
              <a:rPr lang="zh-CN" altLang="en-US" sz="1600" dirty="0">
                <a:solidFill>
                  <a:schemeClr val="bg1"/>
                </a:solidFill>
              </a:rPr>
              <a:t>子系统的行为透明性。</a:t>
            </a:r>
            <a:endParaRPr lang="en-US" altLang="zh-CN" sz="1600" dirty="0">
              <a:solidFill>
                <a:schemeClr val="bg1"/>
              </a:solidFill>
            </a:endParaRPr>
          </a:p>
          <a:p>
            <a:pPr marL="285750" indent="-285750">
              <a:lnSpc>
                <a:spcPct val="200000"/>
              </a:lnSpc>
              <a:buFont typeface="Wingdings" panose="05000000000000000000" pitchFamily="2" charset="2"/>
              <a:buChar char="l"/>
            </a:pPr>
            <a:r>
              <a:rPr lang="zh-CN" altLang="en-US" sz="1600" dirty="0">
                <a:solidFill>
                  <a:schemeClr val="bg1"/>
                </a:solidFill>
              </a:rPr>
              <a:t>子系统模块是可插入的。</a:t>
            </a:r>
            <a:endParaRPr lang="en-US" altLang="zh-CN" sz="1600" dirty="0">
              <a:solidFill>
                <a:schemeClr val="bg1"/>
              </a:solidFill>
            </a:endParaRPr>
          </a:p>
          <a:p>
            <a:pPr marL="285750" indent="-285750">
              <a:lnSpc>
                <a:spcPct val="200000"/>
              </a:lnSpc>
              <a:buFont typeface="Wingdings" panose="05000000000000000000" pitchFamily="2" charset="2"/>
              <a:buChar char="l"/>
            </a:pPr>
            <a:r>
              <a:rPr lang="zh-CN" altLang="en-US" sz="1600" dirty="0">
                <a:solidFill>
                  <a:schemeClr val="bg1"/>
                </a:solidFill>
              </a:rPr>
              <a:t>整个系统能够持续增长。</a:t>
            </a:r>
          </a:p>
        </p:txBody>
      </p:sp>
      <p:sp>
        <p:nvSpPr>
          <p:cNvPr id="3" name="文本框 2">
            <a:extLst>
              <a:ext uri="{FF2B5EF4-FFF2-40B4-BE49-F238E27FC236}">
                <a16:creationId xmlns:a16="http://schemas.microsoft.com/office/drawing/2014/main" id="{D6458283-A494-41FB-8B0C-4649DA830381}"/>
              </a:ext>
            </a:extLst>
          </p:cNvPr>
          <p:cNvSpPr txBox="1"/>
          <p:nvPr/>
        </p:nvSpPr>
        <p:spPr>
          <a:xfrm>
            <a:off x="6441522" y="1792200"/>
            <a:ext cx="5041817" cy="523220"/>
          </a:xfrm>
          <a:prstGeom prst="rect">
            <a:avLst/>
          </a:prstGeom>
          <a:noFill/>
        </p:spPr>
        <p:txBody>
          <a:bodyPr wrap="square" rtlCol="0">
            <a:spAutoFit/>
          </a:bodyPr>
          <a:lstStyle/>
          <a:p>
            <a:r>
              <a:rPr lang="en-US" altLang="zh-CN" sz="2800" dirty="0">
                <a:solidFill>
                  <a:schemeClr val="bg1"/>
                </a:solidFill>
              </a:rPr>
              <a:t>MVC</a:t>
            </a:r>
            <a:r>
              <a:rPr lang="zh-CN" altLang="en-US" sz="2800" dirty="0">
                <a:solidFill>
                  <a:schemeClr val="bg1"/>
                </a:solidFill>
              </a:rPr>
              <a:t>初步概念：一种设计模式</a:t>
            </a:r>
          </a:p>
        </p:txBody>
      </p:sp>
      <p:sp>
        <p:nvSpPr>
          <p:cNvPr id="5" name="文本框 4">
            <a:extLst>
              <a:ext uri="{FF2B5EF4-FFF2-40B4-BE49-F238E27FC236}">
                <a16:creationId xmlns:a16="http://schemas.microsoft.com/office/drawing/2014/main" id="{F87AA9B5-398C-44B1-AE8E-D09A4740045D}"/>
              </a:ext>
            </a:extLst>
          </p:cNvPr>
          <p:cNvSpPr txBox="1"/>
          <p:nvPr/>
        </p:nvSpPr>
        <p:spPr>
          <a:xfrm>
            <a:off x="6441523" y="3002544"/>
            <a:ext cx="5105400" cy="198567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600" dirty="0">
                <a:solidFill>
                  <a:schemeClr val="bg1"/>
                </a:solidFill>
              </a:rPr>
              <a:t>Thing	   	A real-world concept</a:t>
            </a:r>
          </a:p>
          <a:p>
            <a:pPr marL="285750" indent="-285750">
              <a:lnSpc>
                <a:spcPct val="200000"/>
              </a:lnSpc>
              <a:buFont typeface="Wingdings" panose="05000000000000000000" pitchFamily="2" charset="2"/>
              <a:buChar char="l"/>
            </a:pPr>
            <a:r>
              <a:rPr lang="en-US" altLang="zh-CN" sz="1600" dirty="0">
                <a:solidFill>
                  <a:schemeClr val="bg1"/>
                </a:solidFill>
              </a:rPr>
              <a:t>Model		Abstraction of the Thing</a:t>
            </a:r>
          </a:p>
          <a:p>
            <a:pPr marL="285750" indent="-285750">
              <a:lnSpc>
                <a:spcPct val="200000"/>
              </a:lnSpc>
              <a:buFont typeface="Wingdings" panose="05000000000000000000" pitchFamily="2" charset="2"/>
              <a:buChar char="l"/>
            </a:pPr>
            <a:r>
              <a:rPr lang="en-US" altLang="zh-CN" sz="1600" dirty="0">
                <a:solidFill>
                  <a:schemeClr val="bg1"/>
                </a:solidFill>
              </a:rPr>
              <a:t>View		representations </a:t>
            </a:r>
          </a:p>
          <a:p>
            <a:pPr marL="285750" indent="-285750">
              <a:lnSpc>
                <a:spcPct val="200000"/>
              </a:lnSpc>
              <a:buFont typeface="Wingdings" panose="05000000000000000000" pitchFamily="2" charset="2"/>
              <a:buChar char="l"/>
            </a:pPr>
            <a:r>
              <a:rPr lang="en-US" altLang="zh-CN" sz="1600" dirty="0">
                <a:solidFill>
                  <a:schemeClr val="bg1"/>
                </a:solidFill>
              </a:rPr>
              <a:t>Editor		interface between model and view</a:t>
            </a:r>
            <a:endParaRPr lang="zh-CN" altLang="en-US" sz="1600" dirty="0"/>
          </a:p>
        </p:txBody>
      </p:sp>
      <p:sp>
        <p:nvSpPr>
          <p:cNvPr id="6" name="箭头: 右 5">
            <a:extLst>
              <a:ext uri="{FF2B5EF4-FFF2-40B4-BE49-F238E27FC236}">
                <a16:creationId xmlns:a16="http://schemas.microsoft.com/office/drawing/2014/main" id="{15DAB0A1-9BEC-457C-9243-3525352BA23F}"/>
              </a:ext>
            </a:extLst>
          </p:cNvPr>
          <p:cNvSpPr/>
          <p:nvPr/>
        </p:nvSpPr>
        <p:spPr>
          <a:xfrm>
            <a:off x="3962371" y="3779771"/>
            <a:ext cx="2331749" cy="523220"/>
          </a:xfrm>
          <a:prstGeom prst="rightArrow">
            <a:avLst/>
          </a:prstGeom>
          <a:solidFill>
            <a:srgbClr val="FFC000"/>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BD5F145-8219-4432-A423-501F973E3004}"/>
              </a:ext>
            </a:extLst>
          </p:cNvPr>
          <p:cNvSpPr txBox="1"/>
          <p:nvPr/>
        </p:nvSpPr>
        <p:spPr>
          <a:xfrm>
            <a:off x="3962371" y="3337213"/>
            <a:ext cx="2270789" cy="369332"/>
          </a:xfrm>
          <a:prstGeom prst="rect">
            <a:avLst/>
          </a:prstGeom>
          <a:noFill/>
        </p:spPr>
        <p:txBody>
          <a:bodyPr wrap="square" rtlCol="0">
            <a:spAutoFit/>
          </a:bodyPr>
          <a:lstStyle/>
          <a:p>
            <a:r>
              <a:rPr lang="zh-CN" altLang="en-US" dirty="0">
                <a:solidFill>
                  <a:schemeClr val="bg1"/>
                </a:solidFill>
              </a:rPr>
              <a:t>访问</a:t>
            </a:r>
            <a:r>
              <a:rPr lang="en-US" altLang="zh-CN" dirty="0">
                <a:solidFill>
                  <a:schemeClr val="bg1"/>
                </a:solidFill>
              </a:rPr>
              <a:t>ALTO</a:t>
            </a:r>
            <a:r>
              <a:rPr lang="zh-CN" altLang="en-US" dirty="0">
                <a:solidFill>
                  <a:schemeClr val="bg1"/>
                </a:solidFill>
              </a:rPr>
              <a:t>研究中心</a:t>
            </a:r>
          </a:p>
        </p:txBody>
      </p:sp>
    </p:spTree>
    <p:extLst>
      <p:ext uri="{BB962C8B-B14F-4D97-AF65-F5344CB8AC3E}">
        <p14:creationId xmlns:p14="http://schemas.microsoft.com/office/powerpoint/2010/main" val="12515324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A73DCD-79FA-4E7D-93BF-707D2CF3A16D}"/>
              </a:ext>
            </a:extLst>
          </p:cNvPr>
          <p:cNvSpPr/>
          <p:nvPr/>
        </p:nvSpPr>
        <p:spPr>
          <a:xfrm flipH="1">
            <a:off x="558633" y="1100504"/>
            <a:ext cx="11074734" cy="521208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133">
              <a:solidFill>
                <a:schemeClr val="bg1"/>
              </a:solidFill>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8BE925E5-B623-4CE2-BAFE-FC2560B57FBC}"/>
              </a:ext>
            </a:extLst>
          </p:cNvPr>
          <p:cNvSpPr txBox="1"/>
          <p:nvPr/>
        </p:nvSpPr>
        <p:spPr>
          <a:xfrm>
            <a:off x="835463" y="1491982"/>
            <a:ext cx="4937543" cy="523220"/>
          </a:xfrm>
          <a:prstGeom prst="rect">
            <a:avLst/>
          </a:prstGeom>
          <a:noFill/>
        </p:spPr>
        <p:txBody>
          <a:bodyPr wrap="square" rtlCol="0">
            <a:spAutoFit/>
          </a:bodyPr>
          <a:lstStyle/>
          <a:p>
            <a:r>
              <a:rPr lang="en-US" altLang="zh-CN" sz="2800" dirty="0">
                <a:solidFill>
                  <a:schemeClr val="bg1"/>
                </a:solidFill>
              </a:rPr>
              <a:t>Classic MVC</a:t>
            </a:r>
            <a:endParaRPr lang="zh-CN" altLang="en-US" sz="2800" dirty="0">
              <a:solidFill>
                <a:schemeClr val="bg1"/>
              </a:solidFill>
            </a:endParaRPr>
          </a:p>
        </p:txBody>
      </p:sp>
      <p:pic>
        <p:nvPicPr>
          <p:cNvPr id="6" name="图片 5">
            <a:extLst>
              <a:ext uri="{FF2B5EF4-FFF2-40B4-BE49-F238E27FC236}">
                <a16:creationId xmlns:a16="http://schemas.microsoft.com/office/drawing/2014/main" id="{638748F5-A046-467E-85AA-71CD889D958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99103" y="1491982"/>
            <a:ext cx="4467225" cy="4429125"/>
          </a:xfrm>
          <a:prstGeom prst="rect">
            <a:avLst/>
          </a:prstGeom>
        </p:spPr>
      </p:pic>
      <p:sp>
        <p:nvSpPr>
          <p:cNvPr id="10" name="文本框 9">
            <a:extLst>
              <a:ext uri="{FF2B5EF4-FFF2-40B4-BE49-F238E27FC236}">
                <a16:creationId xmlns:a16="http://schemas.microsoft.com/office/drawing/2014/main" id="{EF349AE4-4EE9-4064-9D31-59B4E5FBBD27}"/>
              </a:ext>
            </a:extLst>
          </p:cNvPr>
          <p:cNvSpPr txBox="1"/>
          <p:nvPr/>
        </p:nvSpPr>
        <p:spPr>
          <a:xfrm>
            <a:off x="835462" y="2493288"/>
            <a:ext cx="5854897" cy="111774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b="1" dirty="0">
                <a:solidFill>
                  <a:schemeClr val="bg1"/>
                </a:solidFill>
              </a:rPr>
              <a:t>将内容与表示分离：将</a:t>
            </a:r>
            <a:r>
              <a:rPr lang="en-US" altLang="zh-CN" b="1" dirty="0">
                <a:solidFill>
                  <a:schemeClr val="bg1"/>
                </a:solidFill>
              </a:rPr>
              <a:t>model</a:t>
            </a:r>
            <a:r>
              <a:rPr lang="zh-CN" altLang="en-US" b="1" dirty="0">
                <a:solidFill>
                  <a:schemeClr val="bg1"/>
                </a:solidFill>
              </a:rPr>
              <a:t>与</a:t>
            </a:r>
            <a:r>
              <a:rPr lang="en-US" altLang="zh-CN" b="1" dirty="0">
                <a:solidFill>
                  <a:schemeClr val="bg1"/>
                </a:solidFill>
              </a:rPr>
              <a:t>View</a:t>
            </a:r>
            <a:r>
              <a:rPr lang="zh-CN" altLang="en-US" b="1" dirty="0">
                <a:solidFill>
                  <a:schemeClr val="bg1"/>
                </a:solidFill>
              </a:rPr>
              <a:t>分离</a:t>
            </a:r>
            <a:endParaRPr lang="en-US" altLang="zh-CN" b="1" dirty="0">
              <a:solidFill>
                <a:schemeClr val="bg1"/>
              </a:solidFill>
            </a:endParaRPr>
          </a:p>
          <a:p>
            <a:pPr marL="285750" indent="-285750">
              <a:lnSpc>
                <a:spcPct val="200000"/>
              </a:lnSpc>
              <a:buFont typeface="Arial" panose="020B0604020202020204" pitchFamily="34" charset="0"/>
              <a:buChar char="•"/>
            </a:pPr>
            <a:r>
              <a:rPr lang="zh-CN" altLang="en-US" b="1" dirty="0">
                <a:solidFill>
                  <a:schemeClr val="bg1"/>
                </a:solidFill>
              </a:rPr>
              <a:t>而数据处理与内容分离：将</a:t>
            </a:r>
            <a:r>
              <a:rPr lang="en-US" altLang="zh-CN" b="1" dirty="0">
                <a:solidFill>
                  <a:schemeClr val="bg1"/>
                </a:solidFill>
              </a:rPr>
              <a:t>model</a:t>
            </a:r>
            <a:r>
              <a:rPr lang="zh-CN" altLang="en-US" b="1" dirty="0">
                <a:solidFill>
                  <a:schemeClr val="bg1"/>
                </a:solidFill>
              </a:rPr>
              <a:t>与</a:t>
            </a:r>
            <a:r>
              <a:rPr lang="en-US" altLang="zh-CN" b="1" dirty="0">
                <a:solidFill>
                  <a:schemeClr val="bg1"/>
                </a:solidFill>
              </a:rPr>
              <a:t>Controller</a:t>
            </a:r>
            <a:r>
              <a:rPr lang="zh-CN" altLang="en-US" b="1" dirty="0">
                <a:solidFill>
                  <a:schemeClr val="bg1"/>
                </a:solidFill>
              </a:rPr>
              <a:t>分离</a:t>
            </a:r>
          </a:p>
        </p:txBody>
      </p:sp>
      <p:sp>
        <p:nvSpPr>
          <p:cNvPr id="12" name="文本框 11">
            <a:extLst>
              <a:ext uri="{FF2B5EF4-FFF2-40B4-BE49-F238E27FC236}">
                <a16:creationId xmlns:a16="http://schemas.microsoft.com/office/drawing/2014/main" id="{10E14464-CE0D-4B30-B4A2-89EC6E84E5DE}"/>
              </a:ext>
            </a:extLst>
          </p:cNvPr>
          <p:cNvSpPr txBox="1"/>
          <p:nvPr/>
        </p:nvSpPr>
        <p:spPr>
          <a:xfrm>
            <a:off x="1575971" y="4407809"/>
            <a:ext cx="5318760" cy="369332"/>
          </a:xfrm>
          <a:prstGeom prst="rect">
            <a:avLst/>
          </a:prstGeom>
          <a:noFill/>
        </p:spPr>
        <p:txBody>
          <a:bodyPr wrap="square" rtlCol="0">
            <a:spAutoFit/>
          </a:bodyPr>
          <a:lstStyle/>
          <a:p>
            <a:r>
              <a:rPr lang="en-US" altLang="zh-CN" dirty="0">
                <a:solidFill>
                  <a:srgbClr val="FFC000"/>
                </a:solidFill>
              </a:rPr>
              <a:t>View</a:t>
            </a:r>
            <a:r>
              <a:rPr lang="zh-CN" altLang="en-US" dirty="0">
                <a:solidFill>
                  <a:srgbClr val="FFC000"/>
                </a:solidFill>
              </a:rPr>
              <a:t>和</a:t>
            </a:r>
            <a:r>
              <a:rPr lang="en-US" altLang="zh-CN" dirty="0">
                <a:solidFill>
                  <a:srgbClr val="FFC000"/>
                </a:solidFill>
              </a:rPr>
              <a:t>Controller</a:t>
            </a:r>
            <a:r>
              <a:rPr lang="zh-CN" altLang="en-US" dirty="0">
                <a:solidFill>
                  <a:srgbClr val="FFC000"/>
                </a:solidFill>
              </a:rPr>
              <a:t>之间的关系呢？</a:t>
            </a:r>
          </a:p>
        </p:txBody>
      </p:sp>
      <p:sp>
        <p:nvSpPr>
          <p:cNvPr id="13" name="文本框 12">
            <a:extLst>
              <a:ext uri="{FF2B5EF4-FFF2-40B4-BE49-F238E27FC236}">
                <a16:creationId xmlns:a16="http://schemas.microsoft.com/office/drawing/2014/main" id="{5B2F5BF6-F7B2-42BD-8000-B45FBC8528AC}"/>
              </a:ext>
            </a:extLst>
          </p:cNvPr>
          <p:cNvSpPr txBox="1"/>
          <p:nvPr/>
        </p:nvSpPr>
        <p:spPr>
          <a:xfrm>
            <a:off x="1575971" y="5204588"/>
            <a:ext cx="3307080" cy="369332"/>
          </a:xfrm>
          <a:prstGeom prst="rect">
            <a:avLst/>
          </a:prstGeom>
          <a:noFill/>
        </p:spPr>
        <p:txBody>
          <a:bodyPr wrap="square" rtlCol="0">
            <a:spAutoFit/>
          </a:bodyPr>
          <a:lstStyle/>
          <a:p>
            <a:r>
              <a:rPr lang="zh-CN" altLang="en-US" dirty="0">
                <a:solidFill>
                  <a:srgbClr val="FFC000"/>
                </a:solidFill>
              </a:rPr>
              <a:t>有什么缺陷么？</a:t>
            </a:r>
          </a:p>
        </p:txBody>
      </p:sp>
      <p:sp>
        <p:nvSpPr>
          <p:cNvPr id="14" name="文本框 13">
            <a:extLst>
              <a:ext uri="{FF2B5EF4-FFF2-40B4-BE49-F238E27FC236}">
                <a16:creationId xmlns:a16="http://schemas.microsoft.com/office/drawing/2014/main" id="{92CB7783-3B26-4782-AABD-BC1E72EEB49B}"/>
              </a:ext>
            </a:extLst>
          </p:cNvPr>
          <p:cNvSpPr txBox="1"/>
          <p:nvPr/>
        </p:nvSpPr>
        <p:spPr>
          <a:xfrm>
            <a:off x="3822501" y="5204588"/>
            <a:ext cx="3072230" cy="646331"/>
          </a:xfrm>
          <a:prstGeom prst="rect">
            <a:avLst/>
          </a:prstGeom>
          <a:noFill/>
        </p:spPr>
        <p:txBody>
          <a:bodyPr wrap="square" rtlCol="0">
            <a:spAutoFit/>
          </a:bodyPr>
          <a:lstStyle/>
          <a:p>
            <a:r>
              <a:rPr lang="zh-CN" altLang="en-US" dirty="0">
                <a:solidFill>
                  <a:schemeClr val="bg1"/>
                </a:solidFill>
              </a:rPr>
              <a:t>当遇到复杂逻辑的时候，对</a:t>
            </a:r>
            <a:r>
              <a:rPr lang="en-US" altLang="zh-CN" dirty="0">
                <a:solidFill>
                  <a:schemeClr val="bg1"/>
                </a:solidFill>
              </a:rPr>
              <a:t>View</a:t>
            </a:r>
            <a:r>
              <a:rPr lang="zh-CN" altLang="en-US" dirty="0">
                <a:solidFill>
                  <a:schemeClr val="bg1"/>
                </a:solidFill>
              </a:rPr>
              <a:t>和</a:t>
            </a:r>
            <a:r>
              <a:rPr lang="en-US" altLang="zh-CN" dirty="0">
                <a:solidFill>
                  <a:schemeClr val="bg1"/>
                </a:solidFill>
              </a:rPr>
              <a:t>Model</a:t>
            </a:r>
            <a:r>
              <a:rPr lang="zh-CN" altLang="en-US" dirty="0">
                <a:solidFill>
                  <a:schemeClr val="bg1"/>
                </a:solidFill>
              </a:rPr>
              <a:t>都太友好</a:t>
            </a:r>
          </a:p>
        </p:txBody>
      </p:sp>
    </p:spTree>
    <p:extLst>
      <p:ext uri="{BB962C8B-B14F-4D97-AF65-F5344CB8AC3E}">
        <p14:creationId xmlns:p14="http://schemas.microsoft.com/office/powerpoint/2010/main" val="188603109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21-蓝双色">
      <a:dk1>
        <a:srgbClr val="000000"/>
      </a:dk1>
      <a:lt1>
        <a:srgbClr val="FFFFFF"/>
      </a:lt1>
      <a:dk2>
        <a:srgbClr val="17406D"/>
      </a:dk2>
      <a:lt2>
        <a:srgbClr val="DBEFF9"/>
      </a:lt2>
      <a:accent1>
        <a:srgbClr val="22487C"/>
      </a:accent1>
      <a:accent2>
        <a:srgbClr val="C4CDE8"/>
      </a:accent2>
      <a:accent3>
        <a:srgbClr val="FF9900"/>
      </a:accent3>
      <a:accent4>
        <a:srgbClr val="00B0F0"/>
      </a:accent4>
      <a:accent5>
        <a:srgbClr val="7CCA62"/>
      </a:accent5>
      <a:accent6>
        <a:srgbClr val="F49100"/>
      </a:accent6>
      <a:hlink>
        <a:srgbClr val="F49100"/>
      </a:hlink>
      <a:folHlink>
        <a:srgbClr val="85DFD0"/>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481597</TotalTime>
  <Words>1222</Words>
  <Application>Microsoft Office PowerPoint</Application>
  <PresentationFormat>宽屏</PresentationFormat>
  <Paragraphs>149</Paragraphs>
  <Slides>27</Slides>
  <Notes>27</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华文楷体</vt:lpstr>
      <vt:lpstr>微软雅黑</vt:lpstr>
      <vt:lpstr>微软雅黑 Light</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Road of MVC </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梅智敏</dc:creator>
  <cp:lastModifiedBy>梅 智敏</cp:lastModifiedBy>
  <cp:revision>264</cp:revision>
  <dcterms:created xsi:type="dcterms:W3CDTF">2015-10-07T04:46:03Z</dcterms:created>
  <dcterms:modified xsi:type="dcterms:W3CDTF">2021-04-20T10:34:26Z</dcterms:modified>
</cp:coreProperties>
</file>